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20"/>
  </p:notesMasterIdLst>
  <p:sldIdLst>
    <p:sldId id="256" r:id="rId3"/>
    <p:sldId id="272" r:id="rId4"/>
    <p:sldId id="27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143500" type="screen16x9"/>
  <p:notesSz cx="7023100" cy="9309100"/>
  <p:embeddedFontLst>
    <p:embeddedFont>
      <p:font typeface="Candara Light" panose="020E0502030303020204" pitchFamily="34" charset="0"/>
      <p:regular r:id="rId21"/>
      <p:italic r:id="rId22"/>
    </p:embeddedFont>
    <p:embeddedFont>
      <p:font typeface="Slabo 13px" panose="020B0604020202020204" charset="0"/>
      <p:regular r:id="rId23"/>
    </p:embeddedFont>
    <p:embeddedFont>
      <p:font typeface="Trebuchet MS" panose="020B0603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1F33D-270B-4133-961C-AF682B3F482F}">
  <a:tblStyle styleId="{1461F33D-270B-4133-961C-AF682B3F48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88"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69a0b9e47_0_14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69a0b9e47_0_14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a:p>
            <a:pPr marL="0" indent="0">
              <a:buNone/>
            </a:pPr>
            <a:endParaRPr dirty="0"/>
          </a:p>
          <a:p>
            <a:pPr marL="0" indent="0">
              <a:buNone/>
            </a:pPr>
            <a:r>
              <a:rPr lang="en-US" dirty="0"/>
              <a:t>Good Afternoon.</a:t>
            </a:r>
          </a:p>
          <a:p>
            <a:pPr marL="0" indent="0">
              <a:buNone/>
            </a:pPr>
            <a:r>
              <a:rPr lang="en-US" dirty="0"/>
              <a:t>Thanks for the invitation. I am Dr. Sheila Davis, Director of the Office of Health Equity for the Colorado Department of Public Health and the Environment. I will share the priorities of the Office with you this afternoon.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169a0b9e47_0_1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169a0b9e47_0_11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69a0b9e47_0_17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69a0b9e47_0_17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69a0b9e47_0_18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69a0b9e47_0_18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69a0b9e47_0_19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69a0b9e47_0_19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69a0b9e47_0_19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69a0b9e47_0_19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88d2767d9_6_7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88d2767d9_6_7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88d2767d9_6_1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88d2767d9_6_12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88d2767d9_6_4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188d2767d9_6_4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e976eedd9a_1_7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e976eedd9a_1_7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I would like to begin with a history of the Office.</a:t>
            </a:r>
            <a:endParaRPr dirty="0"/>
          </a:p>
        </p:txBody>
      </p:sp>
    </p:spTree>
    <p:extLst>
      <p:ext uri="{BB962C8B-B14F-4D97-AF65-F5344CB8AC3E}">
        <p14:creationId xmlns:p14="http://schemas.microsoft.com/office/powerpoint/2010/main" val="14532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1c4fa4f1a_0_21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21c4fa4f1a_0_21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
              <a:t>In the last 5 years, public health has come a long way in naming racism, rather than “race”, as a risk factor and declaring racism as a crisis. CDPHE declared racism a public health crisis in July 2020, and as of August 2021, these declarations have been made in 37 states. They are an important step in advancing equity and racial justice but must also be followed by action. This presentation and our health equity reports are a step toward reshaping statewide discourse and moving the conversation and agenda upstream to social, economic, and environmental forces shaping health as we know they have a greater impact than individual choices. This declaration was an acknowledgment that by changing the policies and practices that drive these forces, we can advance equity, reduce disparities, and help improve opportunities for all Coloradans. </a:t>
            </a:r>
            <a:endParaRPr/>
          </a:p>
        </p:txBody>
      </p:sp>
    </p:spTree>
    <p:extLst>
      <p:ext uri="{BB962C8B-B14F-4D97-AF65-F5344CB8AC3E}">
        <p14:creationId xmlns:p14="http://schemas.microsoft.com/office/powerpoint/2010/main" val="64780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88d2767d9_6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88d2767d9_6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Clr>
                <a:schemeClr val="dk1"/>
              </a:buClr>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88d2767d9_6_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88d2767d9_6_1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69a0b9e47_0_7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69a0b9e47_0_7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lnSpc>
                <a:spcPct val="115000"/>
              </a:lnSpc>
              <a:buNone/>
            </a:pPr>
            <a:r>
              <a:rPr lang="en" dirty="0">
                <a:solidFill>
                  <a:schemeClr val="dk1"/>
                </a:solidFill>
              </a:rPr>
              <a:t>Let’s pivot and look</a:t>
            </a:r>
            <a:r>
              <a:rPr lang="en" baseline="0" dirty="0">
                <a:solidFill>
                  <a:schemeClr val="dk1"/>
                </a:solidFill>
              </a:rPr>
              <a:t> at the health inequities reports. </a:t>
            </a:r>
            <a:r>
              <a:rPr lang="en" dirty="0">
                <a:solidFill>
                  <a:schemeClr val="dk1"/>
                </a:solidFill>
              </a:rPr>
              <a:t>This</a:t>
            </a:r>
            <a:r>
              <a:rPr lang="en" baseline="0" dirty="0">
                <a:solidFill>
                  <a:schemeClr val="dk1"/>
                </a:solidFill>
              </a:rPr>
              <a:t> is the framework that we are using to write the report. It is called the Bay Area Regional Health Inequities Initiative Framework.  What is significant about this framework is that it puts risk behaviors in the context of the environment in which people live, work, pray, and play. </a:t>
            </a: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69a0b9e47_0_7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69a0b9e47_0_7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We are defining</a:t>
            </a:r>
            <a:r>
              <a:rPr lang="en-US" baseline="0" dirty="0"/>
              <a:t> what’s at stake. I don’t know if you have read health inequities reports. They tend to put blame communities of color for poor health outcomes. We are adopting a different approach.</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69a0b9e47_0_8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169a0b9e47_0_8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69a0b9e47_0_9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69a0b9e47_0_9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p:nvPr/>
        </p:nvSpPr>
        <p:spPr>
          <a:xfrm>
            <a:off x="0" y="961400"/>
            <a:ext cx="9144000" cy="3643800"/>
          </a:xfrm>
          <a:prstGeom prst="rect">
            <a:avLst/>
          </a:prstGeom>
          <a:solidFill>
            <a:srgbClr val="235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100" y="4515625"/>
            <a:ext cx="9144000" cy="627900"/>
          </a:xfrm>
          <a:prstGeom prst="rect">
            <a:avLst/>
          </a:prstGeom>
          <a:solidFill>
            <a:srgbClr val="252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4"/>
          <p:cNvPicPr preferRelativeResize="0"/>
          <p:nvPr/>
        </p:nvPicPr>
        <p:blipFill>
          <a:blip r:embed="rId2">
            <a:alphaModFix/>
          </a:blip>
          <a:stretch>
            <a:fillRect/>
          </a:stretch>
        </p:blipFill>
        <p:spPr>
          <a:xfrm>
            <a:off x="7985300" y="4605325"/>
            <a:ext cx="1015250" cy="448500"/>
          </a:xfrm>
          <a:prstGeom prst="rect">
            <a:avLst/>
          </a:prstGeom>
          <a:noFill/>
          <a:ln>
            <a:noFill/>
          </a:ln>
        </p:spPr>
      </p:pic>
      <p:sp>
        <p:nvSpPr>
          <p:cNvPr id="63" name="Google Shape;63;p14"/>
          <p:cNvSpPr/>
          <p:nvPr/>
        </p:nvSpPr>
        <p:spPr>
          <a:xfrm>
            <a:off x="0" y="0"/>
            <a:ext cx="9144000" cy="911700"/>
          </a:xfrm>
          <a:prstGeom prst="rect">
            <a:avLst/>
          </a:prstGeom>
          <a:solidFill>
            <a:srgbClr val="252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100" y="911688"/>
            <a:ext cx="9144000" cy="127800"/>
          </a:xfrm>
          <a:prstGeom prst="rect">
            <a:avLst/>
          </a:prstGeom>
          <a:solidFill>
            <a:srgbClr val="B3C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txBox="1">
            <a:spLocks noGrp="1"/>
          </p:cNvSpPr>
          <p:nvPr>
            <p:ph type="ctrTitle"/>
          </p:nvPr>
        </p:nvSpPr>
        <p:spPr>
          <a:xfrm>
            <a:off x="146450" y="49625"/>
            <a:ext cx="7351800" cy="7566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6" name="Google Shape;66;p14"/>
          <p:cNvSpPr txBox="1">
            <a:spLocks noGrp="1"/>
          </p:cNvSpPr>
          <p:nvPr>
            <p:ph type="subTitle" idx="1"/>
          </p:nvPr>
        </p:nvSpPr>
        <p:spPr>
          <a:xfrm>
            <a:off x="249725" y="1188475"/>
            <a:ext cx="5899200" cy="56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Slabo 13px"/>
              <a:buNone/>
              <a:defRPr sz="2800">
                <a:latin typeface="Slabo 13px"/>
                <a:ea typeface="Slabo 13px"/>
                <a:cs typeface="Slabo 13px"/>
                <a:sym typeface="Slabo 13px"/>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1" name="Google Shape;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2"/>
        <p:cNvGrpSpPr/>
        <p:nvPr/>
      </p:nvGrpSpPr>
      <p:grpSpPr>
        <a:xfrm>
          <a:off x="0" y="0"/>
          <a:ext cx="0" cy="0"/>
          <a:chOff x="0" y="0"/>
          <a:chExt cx="0" cy="0"/>
        </a:xfrm>
      </p:grpSpPr>
      <p:sp>
        <p:nvSpPr>
          <p:cNvPr id="73" name="Google Shape;73;p16"/>
          <p:cNvSpPr txBox="1">
            <a:spLocks noGrp="1"/>
          </p:cNvSpPr>
          <p:nvPr>
            <p:ph type="title" hasCustomPrompt="1"/>
          </p:nvPr>
        </p:nvSpPr>
        <p:spPr>
          <a:xfrm>
            <a:off x="311700" y="1106125"/>
            <a:ext cx="49557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Font typeface="Slabo 13px"/>
              <a:buNone/>
              <a:defRPr sz="12000">
                <a:latin typeface="Slabo 13px"/>
                <a:ea typeface="Slabo 13px"/>
                <a:cs typeface="Slabo 13px"/>
                <a:sym typeface="Slabo 13px"/>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4" name="Google Shape;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961400"/>
            <a:ext cx="9144000" cy="3643800"/>
          </a:xfrm>
          <a:prstGeom prst="rect">
            <a:avLst/>
          </a:prstGeom>
          <a:solidFill>
            <a:srgbClr val="235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100" y="4515625"/>
            <a:ext cx="9144000" cy="627900"/>
          </a:xfrm>
          <a:prstGeom prst="rect">
            <a:avLst/>
          </a:prstGeom>
          <a:solidFill>
            <a:srgbClr val="252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Google Shape;53;p13"/>
          <p:cNvPicPr preferRelativeResize="0"/>
          <p:nvPr/>
        </p:nvPicPr>
        <p:blipFill>
          <a:blip r:embed="rId5">
            <a:alphaModFix/>
          </a:blip>
          <a:stretch>
            <a:fillRect/>
          </a:stretch>
        </p:blipFill>
        <p:spPr>
          <a:xfrm>
            <a:off x="7985300" y="4605325"/>
            <a:ext cx="1015250" cy="448500"/>
          </a:xfrm>
          <a:prstGeom prst="rect">
            <a:avLst/>
          </a:prstGeom>
          <a:noFill/>
          <a:ln>
            <a:noFill/>
          </a:ln>
        </p:spPr>
      </p:pic>
      <p:sp>
        <p:nvSpPr>
          <p:cNvPr id="54" name="Google Shape;54;p13"/>
          <p:cNvSpPr/>
          <p:nvPr/>
        </p:nvSpPr>
        <p:spPr>
          <a:xfrm>
            <a:off x="0" y="-8325"/>
            <a:ext cx="9144000" cy="911700"/>
          </a:xfrm>
          <a:prstGeom prst="rect">
            <a:avLst/>
          </a:prstGeom>
          <a:solidFill>
            <a:srgbClr val="252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100" y="911688"/>
            <a:ext cx="9144000" cy="127800"/>
          </a:xfrm>
          <a:prstGeom prst="rect">
            <a:avLst/>
          </a:prstGeom>
          <a:solidFill>
            <a:srgbClr val="B3C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title"/>
          </p:nvPr>
        </p:nvSpPr>
        <p:spPr>
          <a:xfrm>
            <a:off x="242825" y="135050"/>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4000"/>
              <a:buFont typeface="Trebuchet MS"/>
              <a:buNone/>
              <a:defRPr sz="4000" b="1">
                <a:solidFill>
                  <a:srgbClr val="FFFFFF"/>
                </a:solidFill>
                <a:latin typeface="Trebuchet MS"/>
                <a:ea typeface="Trebuchet MS"/>
                <a:cs typeface="Trebuchet MS"/>
                <a:sym typeface="Trebuchet M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7" name="Google Shape;5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Trebuchet MS"/>
              <a:buChar char="●"/>
              <a:defRPr sz="1800">
                <a:solidFill>
                  <a:srgbClr val="FFFFFF"/>
                </a:solidFill>
                <a:latin typeface="Trebuchet MS"/>
                <a:ea typeface="Trebuchet MS"/>
                <a:cs typeface="Trebuchet MS"/>
                <a:sym typeface="Trebuchet MS"/>
              </a:defRPr>
            </a:lvl1pPr>
            <a:lvl2pPr marL="914400" lvl="1" indent="-317500" rtl="0">
              <a:lnSpc>
                <a:spcPct val="115000"/>
              </a:lnSpc>
              <a:spcBef>
                <a:spcPts val="1600"/>
              </a:spcBef>
              <a:spcAft>
                <a:spcPts val="0"/>
              </a:spcAft>
              <a:buClr>
                <a:srgbClr val="FFFFFF"/>
              </a:buClr>
              <a:buSzPts val="1400"/>
              <a:buFont typeface="Trebuchet MS"/>
              <a:buChar char="○"/>
              <a:defRPr>
                <a:solidFill>
                  <a:srgbClr val="FFFFFF"/>
                </a:solidFill>
                <a:latin typeface="Trebuchet MS"/>
                <a:ea typeface="Trebuchet MS"/>
                <a:cs typeface="Trebuchet MS"/>
                <a:sym typeface="Trebuchet MS"/>
              </a:defRPr>
            </a:lvl2pPr>
            <a:lvl3pPr marL="1371600" lvl="2" indent="-317500" rtl="0">
              <a:lnSpc>
                <a:spcPct val="115000"/>
              </a:lnSpc>
              <a:spcBef>
                <a:spcPts val="1600"/>
              </a:spcBef>
              <a:spcAft>
                <a:spcPts val="0"/>
              </a:spcAft>
              <a:buClr>
                <a:srgbClr val="FFFFFF"/>
              </a:buClr>
              <a:buSzPts val="1400"/>
              <a:buFont typeface="Trebuchet MS"/>
              <a:buChar char="■"/>
              <a:defRPr>
                <a:solidFill>
                  <a:srgbClr val="FFFFFF"/>
                </a:solidFill>
                <a:latin typeface="Trebuchet MS"/>
                <a:ea typeface="Trebuchet MS"/>
                <a:cs typeface="Trebuchet MS"/>
                <a:sym typeface="Trebuchet MS"/>
              </a:defRPr>
            </a:lvl3pPr>
            <a:lvl4pPr marL="1828800" lvl="3" indent="-317500" rtl="0">
              <a:lnSpc>
                <a:spcPct val="115000"/>
              </a:lnSpc>
              <a:spcBef>
                <a:spcPts val="1600"/>
              </a:spcBef>
              <a:spcAft>
                <a:spcPts val="0"/>
              </a:spcAft>
              <a:buClr>
                <a:srgbClr val="FFFFFF"/>
              </a:buClr>
              <a:buSzPts val="1400"/>
              <a:buFont typeface="Trebuchet MS"/>
              <a:buChar char="●"/>
              <a:defRPr>
                <a:solidFill>
                  <a:srgbClr val="FFFFFF"/>
                </a:solidFill>
                <a:latin typeface="Trebuchet MS"/>
                <a:ea typeface="Trebuchet MS"/>
                <a:cs typeface="Trebuchet MS"/>
                <a:sym typeface="Trebuchet MS"/>
              </a:defRPr>
            </a:lvl4pPr>
            <a:lvl5pPr marL="2286000" lvl="4" indent="-317500" rtl="0">
              <a:lnSpc>
                <a:spcPct val="115000"/>
              </a:lnSpc>
              <a:spcBef>
                <a:spcPts val="1600"/>
              </a:spcBef>
              <a:spcAft>
                <a:spcPts val="0"/>
              </a:spcAft>
              <a:buClr>
                <a:srgbClr val="FFFFFF"/>
              </a:buClr>
              <a:buSzPts val="1400"/>
              <a:buFont typeface="Trebuchet MS"/>
              <a:buChar char="○"/>
              <a:defRPr>
                <a:solidFill>
                  <a:srgbClr val="FFFFFF"/>
                </a:solidFill>
                <a:latin typeface="Trebuchet MS"/>
                <a:ea typeface="Trebuchet MS"/>
                <a:cs typeface="Trebuchet MS"/>
                <a:sym typeface="Trebuchet MS"/>
              </a:defRPr>
            </a:lvl5pPr>
            <a:lvl6pPr marL="2743200" lvl="5" indent="-317500" rtl="0">
              <a:lnSpc>
                <a:spcPct val="115000"/>
              </a:lnSpc>
              <a:spcBef>
                <a:spcPts val="1600"/>
              </a:spcBef>
              <a:spcAft>
                <a:spcPts val="0"/>
              </a:spcAft>
              <a:buClr>
                <a:srgbClr val="FFFFFF"/>
              </a:buClr>
              <a:buSzPts val="1400"/>
              <a:buFont typeface="Trebuchet MS"/>
              <a:buChar char="■"/>
              <a:defRPr>
                <a:solidFill>
                  <a:srgbClr val="FFFFFF"/>
                </a:solidFill>
                <a:latin typeface="Trebuchet MS"/>
                <a:ea typeface="Trebuchet MS"/>
                <a:cs typeface="Trebuchet MS"/>
                <a:sym typeface="Trebuchet MS"/>
              </a:defRPr>
            </a:lvl6pPr>
            <a:lvl7pPr marL="3200400" lvl="6" indent="-317500" rtl="0">
              <a:lnSpc>
                <a:spcPct val="115000"/>
              </a:lnSpc>
              <a:spcBef>
                <a:spcPts val="1600"/>
              </a:spcBef>
              <a:spcAft>
                <a:spcPts val="0"/>
              </a:spcAft>
              <a:buClr>
                <a:srgbClr val="FFFFFF"/>
              </a:buClr>
              <a:buSzPts val="1400"/>
              <a:buFont typeface="Trebuchet MS"/>
              <a:buChar char="●"/>
              <a:defRPr>
                <a:solidFill>
                  <a:srgbClr val="FFFFFF"/>
                </a:solidFill>
                <a:latin typeface="Trebuchet MS"/>
                <a:ea typeface="Trebuchet MS"/>
                <a:cs typeface="Trebuchet MS"/>
                <a:sym typeface="Trebuchet MS"/>
              </a:defRPr>
            </a:lvl7pPr>
            <a:lvl8pPr marL="3657600" lvl="7" indent="-317500" rtl="0">
              <a:lnSpc>
                <a:spcPct val="115000"/>
              </a:lnSpc>
              <a:spcBef>
                <a:spcPts val="1600"/>
              </a:spcBef>
              <a:spcAft>
                <a:spcPts val="0"/>
              </a:spcAft>
              <a:buClr>
                <a:srgbClr val="FFFFFF"/>
              </a:buClr>
              <a:buSzPts val="1400"/>
              <a:buFont typeface="Trebuchet MS"/>
              <a:buChar char="○"/>
              <a:defRPr>
                <a:solidFill>
                  <a:srgbClr val="FFFFFF"/>
                </a:solidFill>
                <a:latin typeface="Trebuchet MS"/>
                <a:ea typeface="Trebuchet MS"/>
                <a:cs typeface="Trebuchet MS"/>
                <a:sym typeface="Trebuchet MS"/>
              </a:defRPr>
            </a:lvl8pPr>
            <a:lvl9pPr marL="4114800" lvl="8" indent="-317500" rtl="0">
              <a:lnSpc>
                <a:spcPct val="115000"/>
              </a:lnSpc>
              <a:spcBef>
                <a:spcPts val="1600"/>
              </a:spcBef>
              <a:spcAft>
                <a:spcPts val="1600"/>
              </a:spcAft>
              <a:buClr>
                <a:srgbClr val="FFFFFF"/>
              </a:buClr>
              <a:buSzPts val="1400"/>
              <a:buFont typeface="Trebuchet MS"/>
              <a:buChar char="■"/>
              <a:defRPr>
                <a:solidFill>
                  <a:srgbClr val="FFFFFF"/>
                </a:solidFill>
                <a:latin typeface="Trebuchet MS"/>
                <a:ea typeface="Trebuchet MS"/>
                <a:cs typeface="Trebuchet MS"/>
                <a:sym typeface="Trebuchet MS"/>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25" y="-42848"/>
            <a:ext cx="9296351" cy="5229197"/>
          </a:xfrm>
          <a:prstGeom prst="rect">
            <a:avLst/>
          </a:prstGeom>
          <a:noFill/>
          <a:ln>
            <a:noFill/>
          </a:ln>
        </p:spPr>
      </p:pic>
      <p:sp>
        <p:nvSpPr>
          <p:cNvPr id="82" name="Google Shape;82;p18"/>
          <p:cNvSpPr txBox="1"/>
          <p:nvPr/>
        </p:nvSpPr>
        <p:spPr>
          <a:xfrm>
            <a:off x="60275" y="539850"/>
            <a:ext cx="9144000" cy="1554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900" b="1">
                <a:solidFill>
                  <a:schemeClr val="lt1"/>
                </a:solidFill>
                <a:latin typeface="Trebuchet MS"/>
                <a:ea typeface="Trebuchet MS"/>
                <a:cs typeface="Trebuchet MS"/>
                <a:sym typeface="Trebuchet MS"/>
              </a:rPr>
              <a:t>SB 21-181</a:t>
            </a:r>
            <a:endParaRPr sz="49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 sz="4000" b="1">
                <a:solidFill>
                  <a:schemeClr val="lt1"/>
                </a:solidFill>
                <a:latin typeface="Trebuchet MS"/>
                <a:ea typeface="Trebuchet MS"/>
                <a:cs typeface="Trebuchet MS"/>
                <a:sym typeface="Trebuchet MS"/>
              </a:rPr>
              <a:t>Health Equity Report</a:t>
            </a:r>
            <a:endParaRPr sz="4000" b="1">
              <a:solidFill>
                <a:schemeClr val="lt1"/>
              </a:solidFill>
              <a:latin typeface="Trebuchet MS"/>
              <a:ea typeface="Trebuchet MS"/>
              <a:cs typeface="Trebuchet MS"/>
              <a:sym typeface="Trebuchet MS"/>
            </a:endParaRPr>
          </a:p>
        </p:txBody>
      </p:sp>
      <p:pic>
        <p:nvPicPr>
          <p:cNvPr id="83" name="Google Shape;83;p18"/>
          <p:cNvPicPr preferRelativeResize="0"/>
          <p:nvPr/>
        </p:nvPicPr>
        <p:blipFill>
          <a:blip r:embed="rId4">
            <a:alphaModFix/>
          </a:blip>
          <a:stretch>
            <a:fillRect/>
          </a:stretch>
        </p:blipFill>
        <p:spPr>
          <a:xfrm>
            <a:off x="3619875" y="4207500"/>
            <a:ext cx="1904250" cy="335950"/>
          </a:xfrm>
          <a:prstGeom prst="rect">
            <a:avLst/>
          </a:prstGeom>
          <a:noFill/>
          <a:ln>
            <a:noFill/>
          </a:ln>
        </p:spPr>
      </p:pic>
      <p:sp>
        <p:nvSpPr>
          <p:cNvPr id="84" name="Google Shape;84;p18"/>
          <p:cNvSpPr txBox="1"/>
          <p:nvPr/>
        </p:nvSpPr>
        <p:spPr>
          <a:xfrm>
            <a:off x="25" y="2762625"/>
            <a:ext cx="9144000"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lt1"/>
                </a:solidFill>
                <a:latin typeface="Trebuchet MS"/>
                <a:ea typeface="Trebuchet MS"/>
                <a:cs typeface="Trebuchet MS"/>
                <a:sym typeface="Trebuchet MS"/>
              </a:rPr>
              <a:t>Presented by: Sheila Davis, MD, MS</a:t>
            </a:r>
            <a:endParaRPr sz="1800" dirty="0">
              <a:solidFill>
                <a:schemeClr val="lt1"/>
              </a:solidFill>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r>
              <a:rPr lang="en" sz="1800" dirty="0">
                <a:solidFill>
                  <a:schemeClr val="lt1"/>
                </a:solidFill>
                <a:latin typeface="Trebuchet MS"/>
                <a:ea typeface="Trebuchet MS"/>
                <a:cs typeface="Trebuchet MS"/>
                <a:sym typeface="Trebuchet MS"/>
              </a:rPr>
              <a:t>Director, Office of Health Equity</a:t>
            </a:r>
          </a:p>
          <a:p>
            <a:pPr marL="0" lvl="0" indent="0" algn="ctr" rtl="0">
              <a:spcBef>
                <a:spcPts val="0"/>
              </a:spcBef>
              <a:spcAft>
                <a:spcPts val="0"/>
              </a:spcAft>
              <a:buClr>
                <a:schemeClr val="dk1"/>
              </a:buClr>
              <a:buSzPts val="1100"/>
              <a:buFont typeface="Arial"/>
              <a:buNone/>
            </a:pPr>
            <a:r>
              <a:rPr lang="en" sz="1800" dirty="0">
                <a:solidFill>
                  <a:schemeClr val="lt1"/>
                </a:solidFill>
                <a:latin typeface="Trebuchet MS"/>
                <a:ea typeface="Trebuchet MS"/>
                <a:cs typeface="Trebuchet MS"/>
                <a:sym typeface="Trebuchet MS"/>
              </a:rPr>
              <a:t>Colorado Department of Public Health and Environment</a:t>
            </a:r>
            <a:endParaRPr sz="1800" dirty="0">
              <a:solidFill>
                <a:schemeClr val="lt1"/>
              </a:solidFill>
              <a:latin typeface="Trebuchet MS"/>
              <a:ea typeface="Trebuchet MS"/>
              <a:cs typeface="Trebuchet MS"/>
              <a:sym typeface="Trebuchet MS"/>
            </a:endParaRPr>
          </a:p>
        </p:txBody>
      </p:sp>
      <p:sp>
        <p:nvSpPr>
          <p:cNvPr id="85" name="Google Shape;85;p18"/>
          <p:cNvSpPr txBox="1"/>
          <p:nvPr/>
        </p:nvSpPr>
        <p:spPr>
          <a:xfrm>
            <a:off x="0" y="3500650"/>
            <a:ext cx="91440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1100">
              <a:solidFill>
                <a:schemeClr val="lt1"/>
              </a:solidFill>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endParaRPr sz="1100">
              <a:solidFill>
                <a:schemeClr val="lt1"/>
              </a:solidFill>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endParaRPr sz="1100">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Health outcomes highlighted in the report</a:t>
            </a:r>
            <a:endParaRPr sz="2800"/>
          </a:p>
        </p:txBody>
      </p:sp>
      <p:graphicFrame>
        <p:nvGraphicFramePr>
          <p:cNvPr id="151" name="Google Shape;151;p25"/>
          <p:cNvGraphicFramePr/>
          <p:nvPr/>
        </p:nvGraphicFramePr>
        <p:xfrm>
          <a:off x="405700" y="1077100"/>
          <a:ext cx="8194850" cy="3361750"/>
        </p:xfrm>
        <a:graphic>
          <a:graphicData uri="http://schemas.openxmlformats.org/drawingml/2006/table">
            <a:tbl>
              <a:tblPr>
                <a:noFill/>
                <a:tableStyleId>{1461F33D-270B-4133-961C-AF682B3F482F}</a:tableStyleId>
              </a:tblPr>
              <a:tblGrid>
                <a:gridCol w="4097425">
                  <a:extLst>
                    <a:ext uri="{9D8B030D-6E8A-4147-A177-3AD203B41FA5}">
                      <a16:colId xmlns:a16="http://schemas.microsoft.com/office/drawing/2014/main" val="20000"/>
                    </a:ext>
                  </a:extLst>
                </a:gridCol>
                <a:gridCol w="4097425">
                  <a:extLst>
                    <a:ext uri="{9D8B030D-6E8A-4147-A177-3AD203B41FA5}">
                      <a16:colId xmlns:a16="http://schemas.microsoft.com/office/drawing/2014/main" val="20001"/>
                    </a:ext>
                  </a:extLst>
                </a:gridCol>
              </a:tblGrid>
              <a:tr h="379675">
                <a:tc gridSpan="2">
                  <a:txBody>
                    <a:bodyPr/>
                    <a:lstStyle/>
                    <a:p>
                      <a:pPr marL="0" lvl="0" indent="0" algn="ctr" rtl="0">
                        <a:spcBef>
                          <a:spcPts val="0"/>
                        </a:spcBef>
                        <a:spcAft>
                          <a:spcPts val="0"/>
                        </a:spcAft>
                        <a:buNone/>
                      </a:pPr>
                      <a:r>
                        <a:rPr lang="en" sz="1500" b="1">
                          <a:solidFill>
                            <a:schemeClr val="lt1"/>
                          </a:solidFill>
                          <a:latin typeface="Trebuchet MS"/>
                          <a:ea typeface="Trebuchet MS"/>
                          <a:cs typeface="Trebuchet MS"/>
                          <a:sym typeface="Trebuchet MS"/>
                        </a:rPr>
                        <a:t>Life expectancy</a:t>
                      </a:r>
                      <a:endParaRPr sz="1500" b="1">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252E67"/>
                    </a:solidFill>
                  </a:tcPr>
                </a:tc>
                <a:tc hMerge="1">
                  <a:txBody>
                    <a:bodyPr/>
                    <a:lstStyle/>
                    <a:p>
                      <a:endParaRPr lang="en-US"/>
                    </a:p>
                  </a:txBody>
                  <a:tcPr/>
                </a:tc>
                <a:extLst>
                  <a:ext uri="{0D108BD9-81ED-4DB2-BD59-A6C34878D82A}">
                    <a16:rowId xmlns:a16="http://schemas.microsoft.com/office/drawing/2014/main" val="10000"/>
                  </a:ext>
                </a:extLst>
              </a:tr>
              <a:tr h="379675">
                <a:tc>
                  <a:txBody>
                    <a:bodyPr/>
                    <a:lstStyle/>
                    <a:p>
                      <a:pPr marL="0" lvl="0" indent="0" algn="l" rtl="0">
                        <a:spcBef>
                          <a:spcPts val="0"/>
                        </a:spcBef>
                        <a:spcAft>
                          <a:spcPts val="0"/>
                        </a:spcAft>
                        <a:buClr>
                          <a:schemeClr val="dk1"/>
                        </a:buClr>
                        <a:buSzPts val="1100"/>
                        <a:buFont typeface="Arial"/>
                        <a:buNone/>
                      </a:pPr>
                      <a:r>
                        <a:rPr lang="en" sz="1500" b="1">
                          <a:solidFill>
                            <a:schemeClr val="lt1"/>
                          </a:solidFill>
                          <a:latin typeface="Trebuchet MS"/>
                          <a:ea typeface="Trebuchet MS"/>
                          <a:cs typeface="Trebuchet MS"/>
                          <a:sym typeface="Trebuchet MS"/>
                        </a:rPr>
                        <a:t>Chronic diseases</a:t>
                      </a:r>
                      <a:endParaRPr sz="1500" b="1">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9E9E9E"/>
                    </a:solidFill>
                  </a:tcPr>
                </a:tc>
                <a:tc>
                  <a:txBody>
                    <a:bodyPr/>
                    <a:lstStyle/>
                    <a:p>
                      <a:pPr marL="0" lvl="0" indent="0" algn="l" rtl="0">
                        <a:spcBef>
                          <a:spcPts val="0"/>
                        </a:spcBef>
                        <a:spcAft>
                          <a:spcPts val="0"/>
                        </a:spcAft>
                        <a:buClr>
                          <a:schemeClr val="dk1"/>
                        </a:buClr>
                        <a:buSzPts val="1100"/>
                        <a:buFont typeface="Arial"/>
                        <a:buNone/>
                      </a:pPr>
                      <a:r>
                        <a:rPr lang="en" sz="1500" b="1">
                          <a:solidFill>
                            <a:schemeClr val="lt1"/>
                          </a:solidFill>
                          <a:latin typeface="Trebuchet MS"/>
                          <a:ea typeface="Trebuchet MS"/>
                          <a:cs typeface="Trebuchet MS"/>
                          <a:sym typeface="Trebuchet MS"/>
                        </a:rPr>
                        <a:t>Injury and Violence</a:t>
                      </a:r>
                      <a:endParaRPr sz="1500" b="1">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9E9E9E"/>
                    </a:solidFill>
                  </a:tcPr>
                </a:tc>
                <a:extLst>
                  <a:ext uri="{0D108BD9-81ED-4DB2-BD59-A6C34878D82A}">
                    <a16:rowId xmlns:a16="http://schemas.microsoft.com/office/drawing/2014/main" val="10001"/>
                  </a:ext>
                </a:extLst>
              </a:tr>
              <a:tr h="1223450">
                <a:tc>
                  <a:txBody>
                    <a:bodyPr/>
                    <a:lstStyle/>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Cancers (colorectal, prostate, breast)</a:t>
                      </a:r>
                      <a:endParaRPr sz="1500">
                        <a:solidFill>
                          <a:schemeClr val="lt1"/>
                        </a:solidFill>
                        <a:latin typeface="Trebuchet MS"/>
                        <a:ea typeface="Trebuchet MS"/>
                        <a:cs typeface="Trebuchet MS"/>
                        <a:sym typeface="Trebuchet MS"/>
                      </a:endParaRPr>
                    </a:p>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Heart disease</a:t>
                      </a:r>
                      <a:endParaRPr sz="1500">
                        <a:solidFill>
                          <a:schemeClr val="lt1"/>
                        </a:solidFill>
                        <a:latin typeface="Trebuchet MS"/>
                        <a:ea typeface="Trebuchet MS"/>
                        <a:cs typeface="Trebuchet MS"/>
                        <a:sym typeface="Trebuchet MS"/>
                      </a:endParaRPr>
                    </a:p>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Cerebrovascular disease</a:t>
                      </a:r>
                      <a:endParaRPr sz="1500">
                        <a:solidFill>
                          <a:schemeClr val="lt1"/>
                        </a:solidFill>
                        <a:latin typeface="Trebuchet MS"/>
                        <a:ea typeface="Trebuchet MS"/>
                        <a:cs typeface="Trebuchet MS"/>
                        <a:sym typeface="Trebuchet MS"/>
                      </a:endParaRPr>
                    </a:p>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Diabetes</a:t>
                      </a:r>
                      <a:endParaRPr sz="1500">
                        <a:solidFill>
                          <a:schemeClr val="lt1"/>
                        </a:solidFill>
                        <a:latin typeface="Trebuchet MS"/>
                        <a:ea typeface="Trebuchet MS"/>
                        <a:cs typeface="Trebuchet MS"/>
                        <a:sym typeface="Trebuchet MS"/>
                      </a:endParaRPr>
                    </a:p>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Liver disease/cirrhosis</a:t>
                      </a:r>
                      <a:endParaRPr sz="1500">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2352A2"/>
                    </a:solidFill>
                  </a:tcPr>
                </a:tc>
                <a:tc>
                  <a:txBody>
                    <a:bodyPr/>
                    <a:lstStyle/>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Motor vehicle accidents</a:t>
                      </a:r>
                      <a:endParaRPr sz="1500">
                        <a:solidFill>
                          <a:schemeClr val="lt1"/>
                        </a:solidFill>
                        <a:latin typeface="Trebuchet MS"/>
                        <a:ea typeface="Trebuchet MS"/>
                        <a:cs typeface="Trebuchet MS"/>
                        <a:sym typeface="Trebuchet MS"/>
                      </a:endParaRPr>
                    </a:p>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Drug overdose</a:t>
                      </a:r>
                      <a:endParaRPr sz="1500">
                        <a:solidFill>
                          <a:schemeClr val="lt1"/>
                        </a:solidFill>
                        <a:latin typeface="Trebuchet MS"/>
                        <a:ea typeface="Trebuchet MS"/>
                        <a:cs typeface="Trebuchet MS"/>
                        <a:sym typeface="Trebuchet MS"/>
                      </a:endParaRPr>
                    </a:p>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Suicide</a:t>
                      </a:r>
                      <a:endParaRPr sz="1500">
                        <a:solidFill>
                          <a:schemeClr val="lt1"/>
                        </a:solidFill>
                        <a:latin typeface="Trebuchet MS"/>
                        <a:ea typeface="Trebuchet MS"/>
                        <a:cs typeface="Trebuchet MS"/>
                        <a:sym typeface="Trebuchet MS"/>
                      </a:endParaRPr>
                    </a:p>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Homicide</a:t>
                      </a:r>
                      <a:endParaRPr sz="1500">
                        <a:solidFill>
                          <a:schemeClr val="lt1"/>
                        </a:solidFill>
                        <a:latin typeface="Trebuchet MS"/>
                        <a:ea typeface="Trebuchet MS"/>
                        <a:cs typeface="Trebuchet MS"/>
                        <a:sym typeface="Trebuchet MS"/>
                      </a:endParaRPr>
                    </a:p>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Legal intervention</a:t>
                      </a:r>
                      <a:endParaRPr sz="1500" b="1">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2352A2"/>
                    </a:solidFill>
                  </a:tcPr>
                </a:tc>
                <a:extLst>
                  <a:ext uri="{0D108BD9-81ED-4DB2-BD59-A6C34878D82A}">
                    <a16:rowId xmlns:a16="http://schemas.microsoft.com/office/drawing/2014/main" val="10002"/>
                  </a:ext>
                </a:extLst>
              </a:tr>
              <a:tr h="379675">
                <a:tc>
                  <a:txBody>
                    <a:bodyPr/>
                    <a:lstStyle/>
                    <a:p>
                      <a:pPr marL="0" lvl="0" indent="0" algn="l" rtl="0">
                        <a:spcBef>
                          <a:spcPts val="0"/>
                        </a:spcBef>
                        <a:spcAft>
                          <a:spcPts val="0"/>
                        </a:spcAft>
                        <a:buNone/>
                      </a:pPr>
                      <a:r>
                        <a:rPr lang="en" sz="1500" b="1">
                          <a:solidFill>
                            <a:schemeClr val="lt1"/>
                          </a:solidFill>
                          <a:latin typeface="Trebuchet MS"/>
                          <a:ea typeface="Trebuchet MS"/>
                          <a:cs typeface="Trebuchet MS"/>
                          <a:sym typeface="Trebuchet MS"/>
                        </a:rPr>
                        <a:t> Maternal and child health</a:t>
                      </a:r>
                      <a:endParaRPr sz="1500" b="1">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r>
                        <a:rPr lang="en" sz="1500" b="1">
                          <a:solidFill>
                            <a:schemeClr val="lt1"/>
                          </a:solidFill>
                          <a:latin typeface="Trebuchet MS"/>
                          <a:ea typeface="Trebuchet MS"/>
                          <a:cs typeface="Trebuchet MS"/>
                          <a:sym typeface="Trebuchet MS"/>
                        </a:rPr>
                        <a:t>Communicable disease</a:t>
                      </a:r>
                      <a:endParaRPr sz="1500" b="1">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9E9E9E"/>
                    </a:solidFill>
                  </a:tcPr>
                </a:tc>
                <a:extLst>
                  <a:ext uri="{0D108BD9-81ED-4DB2-BD59-A6C34878D82A}">
                    <a16:rowId xmlns:a16="http://schemas.microsoft.com/office/drawing/2014/main" val="10003"/>
                  </a:ext>
                </a:extLst>
              </a:tr>
              <a:tr h="801550">
                <a:tc>
                  <a:txBody>
                    <a:bodyPr/>
                    <a:lstStyle/>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Maternal mortality</a:t>
                      </a:r>
                      <a:endParaRPr sz="1500">
                        <a:solidFill>
                          <a:schemeClr val="lt1"/>
                        </a:solidFill>
                        <a:latin typeface="Trebuchet MS"/>
                        <a:ea typeface="Trebuchet MS"/>
                        <a:cs typeface="Trebuchet MS"/>
                        <a:sym typeface="Trebuchet MS"/>
                      </a:endParaRPr>
                    </a:p>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Infant mortality</a:t>
                      </a:r>
                      <a:endParaRPr sz="1500" b="1">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2352A2"/>
                    </a:solidFill>
                  </a:tcPr>
                </a:tc>
                <a:tc>
                  <a:txBody>
                    <a:bodyPr/>
                    <a:lstStyle/>
                    <a:p>
                      <a:pPr marL="457200" lvl="0" indent="-323850" algn="l" rtl="0">
                        <a:spcBef>
                          <a:spcPts val="0"/>
                        </a:spcBef>
                        <a:spcAft>
                          <a:spcPts val="0"/>
                        </a:spcAft>
                        <a:buClr>
                          <a:schemeClr val="lt1"/>
                        </a:buClr>
                        <a:buSzPts val="1500"/>
                        <a:buFont typeface="Trebuchet MS"/>
                        <a:buChar char="●"/>
                      </a:pPr>
                      <a:r>
                        <a:rPr lang="en" sz="1500">
                          <a:solidFill>
                            <a:schemeClr val="lt1"/>
                          </a:solidFill>
                          <a:latin typeface="Trebuchet MS"/>
                          <a:ea typeface="Trebuchet MS"/>
                          <a:cs typeface="Trebuchet MS"/>
                          <a:sym typeface="Trebuchet MS"/>
                        </a:rPr>
                        <a:t>COVID-19</a:t>
                      </a:r>
                      <a:endParaRPr sz="1500">
                        <a:solidFill>
                          <a:schemeClr val="lt1"/>
                        </a:solidFill>
                        <a:latin typeface="Trebuchet MS"/>
                        <a:ea typeface="Trebuchet MS"/>
                        <a:cs typeface="Trebuchet MS"/>
                        <a:sym typeface="Trebuchet MS"/>
                      </a:endParaRPr>
                    </a:p>
                    <a:p>
                      <a:pPr marL="0" lvl="0" indent="0" algn="l" rtl="0">
                        <a:spcBef>
                          <a:spcPts val="0"/>
                        </a:spcBef>
                        <a:spcAft>
                          <a:spcPts val="0"/>
                        </a:spcAft>
                        <a:buNone/>
                      </a:pPr>
                      <a:endParaRPr sz="1500">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2352A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Upstream determinants: physical environment</a:t>
            </a:r>
            <a:endParaRPr sz="2800"/>
          </a:p>
        </p:txBody>
      </p:sp>
      <p:graphicFrame>
        <p:nvGraphicFramePr>
          <p:cNvPr id="157" name="Google Shape;157;p26"/>
          <p:cNvGraphicFramePr/>
          <p:nvPr/>
        </p:nvGraphicFramePr>
        <p:xfrm>
          <a:off x="620475" y="1333200"/>
          <a:ext cx="3000000" cy="3000000"/>
        </p:xfrm>
        <a:graphic>
          <a:graphicData uri="http://schemas.openxmlformats.org/drawingml/2006/table">
            <a:tbl>
              <a:tblPr>
                <a:noFill/>
                <a:tableStyleId>{1461F33D-270B-4133-961C-AF682B3F482F}</a:tableStyleId>
              </a:tblPr>
              <a:tblGrid>
                <a:gridCol w="2041925">
                  <a:extLst>
                    <a:ext uri="{9D8B030D-6E8A-4147-A177-3AD203B41FA5}">
                      <a16:colId xmlns:a16="http://schemas.microsoft.com/office/drawing/2014/main" val="20000"/>
                    </a:ext>
                  </a:extLst>
                </a:gridCol>
                <a:gridCol w="5861125">
                  <a:extLst>
                    <a:ext uri="{9D8B030D-6E8A-4147-A177-3AD203B41FA5}">
                      <a16:colId xmlns:a16="http://schemas.microsoft.com/office/drawing/2014/main" val="20001"/>
                    </a:ext>
                  </a:extLst>
                </a:gridCol>
              </a:tblGrid>
              <a:tr h="275650">
                <a:tc rowSpan="9">
                  <a:txBody>
                    <a:bodyPr/>
                    <a:lstStyle/>
                    <a:p>
                      <a:pPr marL="0" lvl="0" indent="0" algn="ctr" rtl="0">
                        <a:spcBef>
                          <a:spcPts val="0"/>
                        </a:spcBef>
                        <a:spcAft>
                          <a:spcPts val="0"/>
                        </a:spcAft>
                        <a:buNone/>
                      </a:pPr>
                      <a:r>
                        <a:rPr lang="en" sz="1500" b="1">
                          <a:solidFill>
                            <a:schemeClr val="lt1"/>
                          </a:solidFill>
                          <a:latin typeface="Trebuchet MS"/>
                          <a:ea typeface="Trebuchet MS"/>
                          <a:cs typeface="Trebuchet MS"/>
                          <a:sym typeface="Trebuchet MS"/>
                        </a:rPr>
                        <a:t>Physical environment</a:t>
                      </a:r>
                      <a:endParaRPr sz="1500" b="1">
                        <a:solidFill>
                          <a:schemeClr val="lt1"/>
                        </a:solidFill>
                        <a:latin typeface="Trebuchet MS"/>
                        <a:ea typeface="Trebuchet MS"/>
                        <a:cs typeface="Trebuchet MS"/>
                        <a:sym typeface="Trebuchet MS"/>
                      </a:endParaRPr>
                    </a:p>
                    <a:p>
                      <a:pPr marL="0" lvl="0" indent="0" algn="l" rtl="0">
                        <a:spcBef>
                          <a:spcPts val="0"/>
                        </a:spcBef>
                        <a:spcAft>
                          <a:spcPts val="0"/>
                        </a:spcAft>
                        <a:buNone/>
                      </a:pPr>
                      <a:endParaRPr>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Residential segregation</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Food access (rate of healthy food/fast food outlets per 10,000 pop)</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Alcohol access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Park access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Traffic proximity</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Transportation</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Access to safe places to walk</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Air contamination (PM2.5, diesel PM, average air toxic emissions)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Lead risk</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pic>
        <p:nvPicPr>
          <p:cNvPr id="158" name="Google Shape;158;p26"/>
          <p:cNvPicPr preferRelativeResize="0"/>
          <p:nvPr/>
        </p:nvPicPr>
        <p:blipFill>
          <a:blip r:embed="rId3">
            <a:alphaModFix/>
          </a:blip>
          <a:stretch>
            <a:fillRect/>
          </a:stretch>
        </p:blipFill>
        <p:spPr>
          <a:xfrm>
            <a:off x="742750" y="1922475"/>
            <a:ext cx="1843375" cy="1728725"/>
          </a:xfrm>
          <a:prstGeom prst="rect">
            <a:avLst/>
          </a:prstGeom>
          <a:noFill/>
          <a:ln>
            <a:noFill/>
          </a:ln>
        </p:spPr>
      </p:pic>
      <p:sp>
        <p:nvSpPr>
          <p:cNvPr id="159" name="Google Shape;159;p26"/>
          <p:cNvSpPr txBox="1"/>
          <p:nvPr/>
        </p:nvSpPr>
        <p:spPr>
          <a:xfrm>
            <a:off x="254700" y="4605800"/>
            <a:ext cx="7202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lt1"/>
                </a:solidFill>
                <a:latin typeface="Trebuchet MS"/>
                <a:ea typeface="Trebuchet MS"/>
                <a:cs typeface="Trebuchet MS"/>
                <a:sym typeface="Trebuchet MS"/>
              </a:rPr>
              <a:t>Source: Tree by Brian Hurshman from NounProject.com.</a:t>
            </a:r>
            <a:endParaRPr sz="900">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Upstream determinants: economic environment</a:t>
            </a:r>
            <a:endParaRPr sz="2800"/>
          </a:p>
        </p:txBody>
      </p:sp>
      <p:graphicFrame>
        <p:nvGraphicFramePr>
          <p:cNvPr id="165" name="Google Shape;165;p27"/>
          <p:cNvGraphicFramePr/>
          <p:nvPr/>
        </p:nvGraphicFramePr>
        <p:xfrm>
          <a:off x="620475" y="1333200"/>
          <a:ext cx="3000000" cy="3000000"/>
        </p:xfrm>
        <a:graphic>
          <a:graphicData uri="http://schemas.openxmlformats.org/drawingml/2006/table">
            <a:tbl>
              <a:tblPr>
                <a:noFill/>
                <a:tableStyleId>{1461F33D-270B-4133-961C-AF682B3F482F}</a:tableStyleId>
              </a:tblPr>
              <a:tblGrid>
                <a:gridCol w="2041925">
                  <a:extLst>
                    <a:ext uri="{9D8B030D-6E8A-4147-A177-3AD203B41FA5}">
                      <a16:colId xmlns:a16="http://schemas.microsoft.com/office/drawing/2014/main" val="20000"/>
                    </a:ext>
                  </a:extLst>
                </a:gridCol>
                <a:gridCol w="5861125">
                  <a:extLst>
                    <a:ext uri="{9D8B030D-6E8A-4147-A177-3AD203B41FA5}">
                      <a16:colId xmlns:a16="http://schemas.microsoft.com/office/drawing/2014/main" val="20001"/>
                    </a:ext>
                  </a:extLst>
                </a:gridCol>
              </a:tblGrid>
              <a:tr h="275650">
                <a:tc rowSpan="10">
                  <a:txBody>
                    <a:bodyPr/>
                    <a:lstStyle/>
                    <a:p>
                      <a:pPr marL="0" lvl="0" indent="0" algn="ctr" rtl="0">
                        <a:spcBef>
                          <a:spcPts val="0"/>
                        </a:spcBef>
                        <a:spcAft>
                          <a:spcPts val="0"/>
                        </a:spcAft>
                        <a:buNone/>
                      </a:pPr>
                      <a:r>
                        <a:rPr lang="en" sz="1500" b="1">
                          <a:solidFill>
                            <a:schemeClr val="lt1"/>
                          </a:solidFill>
                          <a:latin typeface="Trebuchet MS"/>
                          <a:ea typeface="Trebuchet MS"/>
                          <a:cs typeface="Trebuchet MS"/>
                          <a:sym typeface="Trebuchet MS"/>
                        </a:rPr>
                        <a:t>Economic &amp; work environment</a:t>
                      </a:r>
                      <a:endParaRPr sz="1500" b="1">
                        <a:solidFill>
                          <a:schemeClr val="lt1"/>
                        </a:solidFill>
                        <a:latin typeface="Trebuchet MS"/>
                        <a:ea typeface="Trebuchet MS"/>
                        <a:cs typeface="Trebuchet MS"/>
                        <a:sym typeface="Trebuchet MS"/>
                      </a:endParaRPr>
                    </a:p>
                    <a:p>
                      <a:pPr marL="0" lvl="0" indent="0" algn="l" rtl="0">
                        <a:spcBef>
                          <a:spcPts val="0"/>
                        </a:spcBef>
                        <a:spcAft>
                          <a:spcPts val="0"/>
                        </a:spcAft>
                        <a:buNone/>
                      </a:pPr>
                      <a:endParaRPr>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Median household income</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Poverty and childhood poverty</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Percent of households receiving SNAP/food stamps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Unemployment</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Homeownership</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Housing cost burden</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Nutrition security</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Housing security</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Homelessness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Foregoing health care due to cost</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66" name="Google Shape;166;p27"/>
          <p:cNvSpPr txBox="1"/>
          <p:nvPr/>
        </p:nvSpPr>
        <p:spPr>
          <a:xfrm>
            <a:off x="254700" y="4605800"/>
            <a:ext cx="7202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lt1"/>
                </a:solidFill>
                <a:latin typeface="Trebuchet MS"/>
                <a:ea typeface="Trebuchet MS"/>
                <a:cs typeface="Trebuchet MS"/>
                <a:sym typeface="Trebuchet MS"/>
              </a:rPr>
              <a:t>Source: Economy by LAFS from NounProject.com.</a:t>
            </a:r>
            <a:endParaRPr sz="900">
              <a:solidFill>
                <a:schemeClr val="lt1"/>
              </a:solidFill>
              <a:latin typeface="Trebuchet MS"/>
              <a:ea typeface="Trebuchet MS"/>
              <a:cs typeface="Trebuchet MS"/>
              <a:sym typeface="Trebuchet MS"/>
            </a:endParaRPr>
          </a:p>
        </p:txBody>
      </p:sp>
      <p:pic>
        <p:nvPicPr>
          <p:cNvPr id="167" name="Google Shape;167;p27"/>
          <p:cNvPicPr preferRelativeResize="0"/>
          <p:nvPr/>
        </p:nvPicPr>
        <p:blipFill>
          <a:blip r:embed="rId3">
            <a:alphaModFix/>
          </a:blip>
          <a:stretch>
            <a:fillRect/>
          </a:stretch>
        </p:blipFill>
        <p:spPr>
          <a:xfrm>
            <a:off x="695050" y="2108468"/>
            <a:ext cx="1876700" cy="163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Upstream determinants: service environment</a:t>
            </a:r>
            <a:endParaRPr sz="2800"/>
          </a:p>
        </p:txBody>
      </p:sp>
      <p:graphicFrame>
        <p:nvGraphicFramePr>
          <p:cNvPr id="173" name="Google Shape;173;p28"/>
          <p:cNvGraphicFramePr/>
          <p:nvPr/>
        </p:nvGraphicFramePr>
        <p:xfrm>
          <a:off x="620475" y="1333200"/>
          <a:ext cx="3000000" cy="3000000"/>
        </p:xfrm>
        <a:graphic>
          <a:graphicData uri="http://schemas.openxmlformats.org/drawingml/2006/table">
            <a:tbl>
              <a:tblPr>
                <a:noFill/>
                <a:tableStyleId>{1461F33D-270B-4133-961C-AF682B3F482F}</a:tableStyleId>
              </a:tblPr>
              <a:tblGrid>
                <a:gridCol w="2041925">
                  <a:extLst>
                    <a:ext uri="{9D8B030D-6E8A-4147-A177-3AD203B41FA5}">
                      <a16:colId xmlns:a16="http://schemas.microsoft.com/office/drawing/2014/main" val="20000"/>
                    </a:ext>
                  </a:extLst>
                </a:gridCol>
                <a:gridCol w="5861125">
                  <a:extLst>
                    <a:ext uri="{9D8B030D-6E8A-4147-A177-3AD203B41FA5}">
                      <a16:colId xmlns:a16="http://schemas.microsoft.com/office/drawing/2014/main" val="20001"/>
                    </a:ext>
                  </a:extLst>
                </a:gridCol>
              </a:tblGrid>
              <a:tr h="275650">
                <a:tc rowSpan="9">
                  <a:txBody>
                    <a:bodyPr/>
                    <a:lstStyle/>
                    <a:p>
                      <a:pPr marL="0" lvl="0" indent="0" algn="ctr" rtl="0">
                        <a:spcBef>
                          <a:spcPts val="0"/>
                        </a:spcBef>
                        <a:spcAft>
                          <a:spcPts val="0"/>
                        </a:spcAft>
                        <a:buNone/>
                      </a:pPr>
                      <a:r>
                        <a:rPr lang="en" sz="1500" b="1">
                          <a:solidFill>
                            <a:schemeClr val="lt1"/>
                          </a:solidFill>
                          <a:latin typeface="Trebuchet MS"/>
                          <a:ea typeface="Trebuchet MS"/>
                          <a:cs typeface="Trebuchet MS"/>
                          <a:sym typeface="Trebuchet MS"/>
                        </a:rPr>
                        <a:t>Service environment</a:t>
                      </a:r>
                      <a:endParaRPr sz="1500" b="1">
                        <a:solidFill>
                          <a:schemeClr val="lt1"/>
                        </a:solidFill>
                        <a:latin typeface="Trebuchet MS"/>
                        <a:ea typeface="Trebuchet MS"/>
                        <a:cs typeface="Trebuchet MS"/>
                        <a:sym typeface="Trebuchet MS"/>
                      </a:endParaRPr>
                    </a:p>
                    <a:p>
                      <a:pPr marL="0" lvl="0" indent="0" algn="l" rtl="0">
                        <a:spcBef>
                          <a:spcPts val="0"/>
                        </a:spcBef>
                        <a:spcAft>
                          <a:spcPts val="0"/>
                        </a:spcAft>
                        <a:buNone/>
                      </a:pPr>
                      <a:endParaRPr>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Educational attainment</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Four-year high school graduation rates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Computer and broadband access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Health insurance (adults, children eligible but not enrolled in Medicaid/CHP+)</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Having one or more regular health care providers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Quality health care (respect and perceived equality of services)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Adequate prenatal care</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Receiving behavioral health care when needed</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Access to affordable, quality child care</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74" name="Google Shape;174;p28"/>
          <p:cNvSpPr txBox="1"/>
          <p:nvPr/>
        </p:nvSpPr>
        <p:spPr>
          <a:xfrm>
            <a:off x="254700" y="4605800"/>
            <a:ext cx="7202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lt1"/>
                </a:solidFill>
                <a:latin typeface="Trebuchet MS"/>
                <a:ea typeface="Trebuchet MS"/>
                <a:cs typeface="Trebuchet MS"/>
                <a:sym typeface="Trebuchet MS"/>
              </a:rPr>
              <a:t>Source: Service by Phonlaphat Thongsriphong from NounProject.com.</a:t>
            </a:r>
            <a:endParaRPr sz="900">
              <a:solidFill>
                <a:schemeClr val="lt1"/>
              </a:solidFill>
              <a:latin typeface="Trebuchet MS"/>
              <a:ea typeface="Trebuchet MS"/>
              <a:cs typeface="Trebuchet MS"/>
              <a:sym typeface="Trebuchet MS"/>
            </a:endParaRPr>
          </a:p>
        </p:txBody>
      </p:sp>
      <p:pic>
        <p:nvPicPr>
          <p:cNvPr id="175" name="Google Shape;175;p28"/>
          <p:cNvPicPr preferRelativeResize="0"/>
          <p:nvPr/>
        </p:nvPicPr>
        <p:blipFill>
          <a:blip r:embed="rId3">
            <a:alphaModFix/>
          </a:blip>
          <a:stretch>
            <a:fillRect/>
          </a:stretch>
        </p:blipFill>
        <p:spPr>
          <a:xfrm>
            <a:off x="721425" y="1922475"/>
            <a:ext cx="1792200" cy="1678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Upstream determinants: social environment</a:t>
            </a:r>
            <a:endParaRPr sz="2800"/>
          </a:p>
        </p:txBody>
      </p:sp>
      <p:graphicFrame>
        <p:nvGraphicFramePr>
          <p:cNvPr id="181" name="Google Shape;181;p29"/>
          <p:cNvGraphicFramePr/>
          <p:nvPr/>
        </p:nvGraphicFramePr>
        <p:xfrm>
          <a:off x="620475" y="1333200"/>
          <a:ext cx="3000000" cy="3000000"/>
        </p:xfrm>
        <a:graphic>
          <a:graphicData uri="http://schemas.openxmlformats.org/drawingml/2006/table">
            <a:tbl>
              <a:tblPr>
                <a:noFill/>
                <a:tableStyleId>{1461F33D-270B-4133-961C-AF682B3F482F}</a:tableStyleId>
              </a:tblPr>
              <a:tblGrid>
                <a:gridCol w="2041925">
                  <a:extLst>
                    <a:ext uri="{9D8B030D-6E8A-4147-A177-3AD203B41FA5}">
                      <a16:colId xmlns:a16="http://schemas.microsoft.com/office/drawing/2014/main" val="20000"/>
                    </a:ext>
                  </a:extLst>
                </a:gridCol>
                <a:gridCol w="5861125">
                  <a:extLst>
                    <a:ext uri="{9D8B030D-6E8A-4147-A177-3AD203B41FA5}">
                      <a16:colId xmlns:a16="http://schemas.microsoft.com/office/drawing/2014/main" val="20001"/>
                    </a:ext>
                  </a:extLst>
                </a:gridCol>
              </a:tblGrid>
              <a:tr h="275650">
                <a:tc rowSpan="7">
                  <a:txBody>
                    <a:bodyPr/>
                    <a:lstStyle/>
                    <a:p>
                      <a:pPr marL="0" lvl="0" indent="0" algn="ctr" rtl="0">
                        <a:spcBef>
                          <a:spcPts val="0"/>
                        </a:spcBef>
                        <a:spcAft>
                          <a:spcPts val="0"/>
                        </a:spcAft>
                        <a:buNone/>
                      </a:pPr>
                      <a:r>
                        <a:rPr lang="en" sz="1500" b="1">
                          <a:solidFill>
                            <a:schemeClr val="lt1"/>
                          </a:solidFill>
                          <a:latin typeface="Trebuchet MS"/>
                          <a:ea typeface="Trebuchet MS"/>
                          <a:cs typeface="Trebuchet MS"/>
                          <a:sym typeface="Trebuchet MS"/>
                        </a:rPr>
                        <a:t>Social environment</a:t>
                      </a:r>
                      <a:endParaRPr sz="1500" b="1">
                        <a:solidFill>
                          <a:schemeClr val="lt1"/>
                        </a:solidFill>
                        <a:latin typeface="Trebuchet MS"/>
                        <a:ea typeface="Trebuchet MS"/>
                        <a:cs typeface="Trebuchet MS"/>
                        <a:sym typeface="Trebuchet MS"/>
                      </a:endParaRPr>
                    </a:p>
                    <a:p>
                      <a:pPr marL="0" lvl="0" indent="0" algn="l" rtl="0">
                        <a:spcBef>
                          <a:spcPts val="0"/>
                        </a:spcBef>
                        <a:spcAft>
                          <a:spcPts val="0"/>
                        </a:spcAft>
                        <a:buNone/>
                      </a:pPr>
                      <a:endParaRPr>
                        <a:solidFill>
                          <a:schemeClr val="lt1"/>
                        </a:solidFill>
                        <a:latin typeface="Trebuchet MS"/>
                        <a:ea typeface="Trebuchet MS"/>
                        <a:cs typeface="Trebuchet MS"/>
                        <a:sym typeface="Trebuchet MS"/>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Linguistic isolation of households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Single-adult headed households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Civic engagement (voter participation)</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Adverse childhood experiences</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Disconnected youth</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Incarceration</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275650">
                <a:tc vMerge="1">
                  <a:txBody>
                    <a:bodyPr/>
                    <a:lstStyle/>
                    <a:p>
                      <a:endParaRPr lang="en-US"/>
                    </a:p>
                  </a:txBody>
                  <a:tcPr/>
                </a:tc>
                <a:tc>
                  <a:txBody>
                    <a:bodyPr/>
                    <a:lstStyle/>
                    <a:p>
                      <a:pPr marL="0" lvl="0" indent="0" algn="l" rtl="0">
                        <a:spcBef>
                          <a:spcPts val="0"/>
                        </a:spcBef>
                        <a:spcAft>
                          <a:spcPts val="0"/>
                        </a:spcAft>
                        <a:buNone/>
                      </a:pPr>
                      <a:r>
                        <a:rPr lang="en" sz="1100">
                          <a:solidFill>
                            <a:schemeClr val="lt1"/>
                          </a:solidFill>
                          <a:latin typeface="Trebuchet MS"/>
                          <a:ea typeface="Trebuchet MS"/>
                          <a:cs typeface="Trebuchet MS"/>
                          <a:sym typeface="Trebuchet MS"/>
                        </a:rPr>
                        <a:t>Violent crime victimization</a:t>
                      </a:r>
                      <a:endParaRPr sz="1100">
                        <a:solidFill>
                          <a:schemeClr val="lt1"/>
                        </a:solidFill>
                        <a:latin typeface="Trebuchet MS"/>
                        <a:ea typeface="Trebuchet MS"/>
                        <a:cs typeface="Trebuchet MS"/>
                        <a:sym typeface="Trebuchet MS"/>
                      </a:endParaRPr>
                    </a:p>
                  </a:txBody>
                  <a:tcPr marL="63500" marR="63500" marT="63500" marB="635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82" name="Google Shape;182;p29"/>
          <p:cNvSpPr txBox="1"/>
          <p:nvPr/>
        </p:nvSpPr>
        <p:spPr>
          <a:xfrm>
            <a:off x="254700" y="4605800"/>
            <a:ext cx="7202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lt1"/>
                </a:solidFill>
                <a:latin typeface="Trebuchet MS"/>
                <a:ea typeface="Trebuchet MS"/>
                <a:cs typeface="Trebuchet MS"/>
                <a:sym typeface="Trebuchet MS"/>
              </a:rPr>
              <a:t>Source: Network by Gilbert Bages from NounProject.com.</a:t>
            </a:r>
            <a:endParaRPr sz="900">
              <a:solidFill>
                <a:schemeClr val="lt1"/>
              </a:solidFill>
              <a:latin typeface="Trebuchet MS"/>
              <a:ea typeface="Trebuchet MS"/>
              <a:cs typeface="Trebuchet MS"/>
              <a:sym typeface="Trebuchet MS"/>
            </a:endParaRPr>
          </a:p>
        </p:txBody>
      </p:sp>
      <p:pic>
        <p:nvPicPr>
          <p:cNvPr id="183" name="Google Shape;183;p29"/>
          <p:cNvPicPr preferRelativeResize="0"/>
          <p:nvPr/>
        </p:nvPicPr>
        <p:blipFill>
          <a:blip r:embed="rId3">
            <a:alphaModFix/>
          </a:blip>
          <a:stretch>
            <a:fillRect/>
          </a:stretch>
        </p:blipFill>
        <p:spPr>
          <a:xfrm>
            <a:off x="853792" y="1700500"/>
            <a:ext cx="1587474" cy="1562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Inequities in our data systems</a:t>
            </a:r>
            <a:endParaRPr sz="2800"/>
          </a:p>
        </p:txBody>
      </p:sp>
      <p:sp>
        <p:nvSpPr>
          <p:cNvPr id="189" name="Google Shape;189;p30"/>
          <p:cNvSpPr/>
          <p:nvPr/>
        </p:nvSpPr>
        <p:spPr>
          <a:xfrm>
            <a:off x="254700" y="1167725"/>
            <a:ext cx="4191600" cy="403200"/>
          </a:xfrm>
          <a:prstGeom prst="roundRect">
            <a:avLst>
              <a:gd name="adj" fmla="val 16667"/>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Trebuchet MS"/>
                <a:ea typeface="Trebuchet MS"/>
                <a:cs typeface="Trebuchet MS"/>
                <a:sym typeface="Trebuchet MS"/>
              </a:rPr>
              <a:t>Inequitable representation</a:t>
            </a:r>
            <a:endParaRPr b="1">
              <a:solidFill>
                <a:schemeClr val="lt1"/>
              </a:solidFill>
              <a:latin typeface="Trebuchet MS"/>
              <a:ea typeface="Trebuchet MS"/>
              <a:cs typeface="Trebuchet MS"/>
              <a:sym typeface="Trebuchet MS"/>
            </a:endParaRPr>
          </a:p>
        </p:txBody>
      </p:sp>
      <p:sp>
        <p:nvSpPr>
          <p:cNvPr id="190" name="Google Shape;190;p30"/>
          <p:cNvSpPr/>
          <p:nvPr/>
        </p:nvSpPr>
        <p:spPr>
          <a:xfrm>
            <a:off x="4685200" y="1167725"/>
            <a:ext cx="4188000" cy="403200"/>
          </a:xfrm>
          <a:prstGeom prst="roundRect">
            <a:avLst>
              <a:gd name="adj" fmla="val 16667"/>
            </a:avLst>
          </a:prstGeom>
          <a:solidFill>
            <a:srgbClr val="4A86E8"/>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Trebuchet MS"/>
                <a:ea typeface="Trebuchet MS"/>
                <a:cs typeface="Trebuchet MS"/>
                <a:sym typeface="Trebuchet MS"/>
              </a:rPr>
              <a:t>Inequitable content</a:t>
            </a:r>
            <a:endParaRPr b="1">
              <a:solidFill>
                <a:schemeClr val="lt1"/>
              </a:solidFill>
              <a:latin typeface="Trebuchet MS"/>
              <a:ea typeface="Trebuchet MS"/>
              <a:cs typeface="Trebuchet MS"/>
              <a:sym typeface="Trebuchet MS"/>
            </a:endParaRPr>
          </a:p>
        </p:txBody>
      </p:sp>
      <p:pic>
        <p:nvPicPr>
          <p:cNvPr id="191" name="Google Shape;191;p30"/>
          <p:cNvPicPr preferRelativeResize="0"/>
          <p:nvPr/>
        </p:nvPicPr>
        <p:blipFill>
          <a:blip r:embed="rId3">
            <a:alphaModFix/>
          </a:blip>
          <a:stretch>
            <a:fillRect/>
          </a:stretch>
        </p:blipFill>
        <p:spPr>
          <a:xfrm>
            <a:off x="488175" y="1663950"/>
            <a:ext cx="742875" cy="698050"/>
          </a:xfrm>
          <a:prstGeom prst="rect">
            <a:avLst/>
          </a:prstGeom>
          <a:noFill/>
          <a:ln>
            <a:noFill/>
          </a:ln>
        </p:spPr>
      </p:pic>
      <p:sp>
        <p:nvSpPr>
          <p:cNvPr id="192" name="Google Shape;192;p30"/>
          <p:cNvSpPr txBox="1"/>
          <p:nvPr/>
        </p:nvSpPr>
        <p:spPr>
          <a:xfrm>
            <a:off x="1358400" y="1812875"/>
            <a:ext cx="265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Trebuchet MS"/>
                <a:ea typeface="Trebuchet MS"/>
                <a:cs typeface="Trebuchet MS"/>
                <a:sym typeface="Trebuchet MS"/>
              </a:rPr>
              <a:t>Random sampling</a:t>
            </a:r>
            <a:endParaRPr>
              <a:solidFill>
                <a:schemeClr val="lt1"/>
              </a:solidFill>
              <a:latin typeface="Trebuchet MS"/>
              <a:ea typeface="Trebuchet MS"/>
              <a:cs typeface="Trebuchet MS"/>
              <a:sym typeface="Trebuchet MS"/>
            </a:endParaRPr>
          </a:p>
        </p:txBody>
      </p:sp>
      <p:pic>
        <p:nvPicPr>
          <p:cNvPr id="193" name="Google Shape;193;p30"/>
          <p:cNvPicPr preferRelativeResize="0"/>
          <p:nvPr/>
        </p:nvPicPr>
        <p:blipFill>
          <a:blip r:embed="rId4">
            <a:alphaModFix/>
          </a:blip>
          <a:stretch>
            <a:fillRect/>
          </a:stretch>
        </p:blipFill>
        <p:spPr>
          <a:xfrm>
            <a:off x="470600" y="3015900"/>
            <a:ext cx="742875" cy="693350"/>
          </a:xfrm>
          <a:prstGeom prst="rect">
            <a:avLst/>
          </a:prstGeom>
          <a:noFill/>
          <a:ln>
            <a:noFill/>
          </a:ln>
        </p:spPr>
      </p:pic>
      <p:sp>
        <p:nvSpPr>
          <p:cNvPr id="194" name="Google Shape;194;p30"/>
          <p:cNvSpPr txBox="1"/>
          <p:nvPr/>
        </p:nvSpPr>
        <p:spPr>
          <a:xfrm>
            <a:off x="1358400" y="3209338"/>
            <a:ext cx="227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Trebuchet MS"/>
                <a:ea typeface="Trebuchet MS"/>
                <a:cs typeface="Trebuchet MS"/>
                <a:sym typeface="Trebuchet MS"/>
              </a:rPr>
              <a:t>Improper aggregation</a:t>
            </a:r>
            <a:endParaRPr>
              <a:solidFill>
                <a:schemeClr val="lt1"/>
              </a:solidFill>
              <a:latin typeface="Trebuchet MS"/>
              <a:ea typeface="Trebuchet MS"/>
              <a:cs typeface="Trebuchet MS"/>
              <a:sym typeface="Trebuchet MS"/>
            </a:endParaRPr>
          </a:p>
        </p:txBody>
      </p:sp>
      <p:sp>
        <p:nvSpPr>
          <p:cNvPr id="195" name="Google Shape;195;p30"/>
          <p:cNvSpPr txBox="1"/>
          <p:nvPr/>
        </p:nvSpPr>
        <p:spPr>
          <a:xfrm>
            <a:off x="254700" y="4605800"/>
            <a:ext cx="7202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lt1"/>
                </a:solidFill>
                <a:latin typeface="Trebuchet MS"/>
                <a:ea typeface="Trebuchet MS"/>
                <a:cs typeface="Trebuchet MS"/>
                <a:sym typeface="Trebuchet MS"/>
              </a:rPr>
              <a:t>Source: Sampling by Caputo, Wrong by Llisole, Taxonomy by Cécile Lanza Parker, Muted Microphone by Flamingo, Democracy by Fahmi, River by Turkkub, Negative by Andrejs Kirma, Story by from NounProject.com.</a:t>
            </a:r>
            <a:endParaRPr sz="900">
              <a:solidFill>
                <a:schemeClr val="lt1"/>
              </a:solidFill>
              <a:latin typeface="Trebuchet MS"/>
              <a:ea typeface="Trebuchet MS"/>
              <a:cs typeface="Trebuchet MS"/>
              <a:sym typeface="Trebuchet MS"/>
            </a:endParaRPr>
          </a:p>
        </p:txBody>
      </p:sp>
      <p:pic>
        <p:nvPicPr>
          <p:cNvPr id="196" name="Google Shape;196;p30"/>
          <p:cNvPicPr preferRelativeResize="0"/>
          <p:nvPr/>
        </p:nvPicPr>
        <p:blipFill>
          <a:blip r:embed="rId5">
            <a:alphaModFix/>
          </a:blip>
          <a:stretch>
            <a:fillRect/>
          </a:stretch>
        </p:blipFill>
        <p:spPr>
          <a:xfrm>
            <a:off x="505750" y="2424575"/>
            <a:ext cx="742875" cy="675331"/>
          </a:xfrm>
          <a:prstGeom prst="rect">
            <a:avLst/>
          </a:prstGeom>
          <a:noFill/>
          <a:ln>
            <a:noFill/>
          </a:ln>
        </p:spPr>
      </p:pic>
      <p:sp>
        <p:nvSpPr>
          <p:cNvPr id="197" name="Google Shape;197;p30"/>
          <p:cNvSpPr txBox="1"/>
          <p:nvPr/>
        </p:nvSpPr>
        <p:spPr>
          <a:xfrm>
            <a:off x="1358400" y="2562138"/>
            <a:ext cx="265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Trebuchet MS"/>
                <a:ea typeface="Trebuchet MS"/>
                <a:cs typeface="Trebuchet MS"/>
                <a:sym typeface="Trebuchet MS"/>
              </a:rPr>
              <a:t>Misclassification</a:t>
            </a:r>
            <a:endParaRPr>
              <a:solidFill>
                <a:schemeClr val="lt1"/>
              </a:solidFill>
              <a:latin typeface="Trebuchet MS"/>
              <a:ea typeface="Trebuchet MS"/>
              <a:cs typeface="Trebuchet MS"/>
              <a:sym typeface="Trebuchet MS"/>
            </a:endParaRPr>
          </a:p>
        </p:txBody>
      </p:sp>
      <p:pic>
        <p:nvPicPr>
          <p:cNvPr id="198" name="Google Shape;198;p30"/>
          <p:cNvPicPr preferRelativeResize="0"/>
          <p:nvPr/>
        </p:nvPicPr>
        <p:blipFill>
          <a:blip r:embed="rId6">
            <a:alphaModFix/>
          </a:blip>
          <a:stretch>
            <a:fillRect/>
          </a:stretch>
        </p:blipFill>
        <p:spPr>
          <a:xfrm>
            <a:off x="470612" y="3756025"/>
            <a:ext cx="778011" cy="693350"/>
          </a:xfrm>
          <a:prstGeom prst="rect">
            <a:avLst/>
          </a:prstGeom>
          <a:noFill/>
          <a:ln>
            <a:noFill/>
          </a:ln>
        </p:spPr>
      </p:pic>
      <p:sp>
        <p:nvSpPr>
          <p:cNvPr id="199" name="Google Shape;199;p30"/>
          <p:cNvSpPr txBox="1"/>
          <p:nvPr/>
        </p:nvSpPr>
        <p:spPr>
          <a:xfrm>
            <a:off x="1404675" y="3907563"/>
            <a:ext cx="227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Trebuchet MS"/>
                <a:ea typeface="Trebuchet MS"/>
                <a:cs typeface="Trebuchet MS"/>
                <a:sym typeface="Trebuchet MS"/>
              </a:rPr>
              <a:t>Suppression</a:t>
            </a:r>
            <a:endParaRPr>
              <a:solidFill>
                <a:schemeClr val="lt1"/>
              </a:solidFill>
              <a:latin typeface="Trebuchet MS"/>
              <a:ea typeface="Trebuchet MS"/>
              <a:cs typeface="Trebuchet MS"/>
              <a:sym typeface="Trebuchet MS"/>
            </a:endParaRPr>
          </a:p>
        </p:txBody>
      </p:sp>
      <p:pic>
        <p:nvPicPr>
          <p:cNvPr id="200" name="Google Shape;200;p30"/>
          <p:cNvPicPr preferRelativeResize="0"/>
          <p:nvPr/>
        </p:nvPicPr>
        <p:blipFill>
          <a:blip r:embed="rId7">
            <a:alphaModFix/>
          </a:blip>
          <a:stretch>
            <a:fillRect/>
          </a:stretch>
        </p:blipFill>
        <p:spPr>
          <a:xfrm>
            <a:off x="5018962" y="1633975"/>
            <a:ext cx="742875" cy="629758"/>
          </a:xfrm>
          <a:prstGeom prst="rect">
            <a:avLst/>
          </a:prstGeom>
          <a:noFill/>
          <a:ln>
            <a:noFill/>
          </a:ln>
        </p:spPr>
      </p:pic>
      <p:sp>
        <p:nvSpPr>
          <p:cNvPr id="201" name="Google Shape;201;p30"/>
          <p:cNvSpPr txBox="1"/>
          <p:nvPr/>
        </p:nvSpPr>
        <p:spPr>
          <a:xfrm>
            <a:off x="5907600" y="1705175"/>
            <a:ext cx="315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Trebuchet MS"/>
                <a:ea typeface="Trebuchet MS"/>
                <a:cs typeface="Trebuchet MS"/>
                <a:sym typeface="Trebuchet MS"/>
              </a:rPr>
              <a:t>Community voice not included in system development </a:t>
            </a:r>
            <a:endParaRPr>
              <a:solidFill>
                <a:schemeClr val="lt1"/>
              </a:solidFill>
              <a:latin typeface="Trebuchet MS"/>
              <a:ea typeface="Trebuchet MS"/>
              <a:cs typeface="Trebuchet MS"/>
              <a:sym typeface="Trebuchet MS"/>
            </a:endParaRPr>
          </a:p>
        </p:txBody>
      </p:sp>
      <p:pic>
        <p:nvPicPr>
          <p:cNvPr id="202" name="Google Shape;202;p30"/>
          <p:cNvPicPr preferRelativeResize="0"/>
          <p:nvPr/>
        </p:nvPicPr>
        <p:blipFill>
          <a:blip r:embed="rId8">
            <a:alphaModFix/>
          </a:blip>
          <a:stretch>
            <a:fillRect/>
          </a:stretch>
        </p:blipFill>
        <p:spPr>
          <a:xfrm>
            <a:off x="5049450" y="3092113"/>
            <a:ext cx="681875" cy="540910"/>
          </a:xfrm>
          <a:prstGeom prst="rect">
            <a:avLst/>
          </a:prstGeom>
          <a:noFill/>
          <a:ln>
            <a:noFill/>
          </a:ln>
        </p:spPr>
      </p:pic>
      <p:sp>
        <p:nvSpPr>
          <p:cNvPr id="203" name="Google Shape;203;p30"/>
          <p:cNvSpPr txBox="1"/>
          <p:nvPr/>
        </p:nvSpPr>
        <p:spPr>
          <a:xfrm>
            <a:off x="5927850" y="3209338"/>
            <a:ext cx="319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Trebuchet MS"/>
                <a:ea typeface="Trebuchet MS"/>
                <a:cs typeface="Trebuchet MS"/>
                <a:sym typeface="Trebuchet MS"/>
              </a:rPr>
              <a:t>Focused on deficits not strengths</a:t>
            </a:r>
            <a:endParaRPr>
              <a:solidFill>
                <a:schemeClr val="lt1"/>
              </a:solidFill>
              <a:latin typeface="Trebuchet MS"/>
              <a:ea typeface="Trebuchet MS"/>
              <a:cs typeface="Trebuchet MS"/>
              <a:sym typeface="Trebuchet MS"/>
            </a:endParaRPr>
          </a:p>
        </p:txBody>
      </p:sp>
      <p:pic>
        <p:nvPicPr>
          <p:cNvPr id="204" name="Google Shape;204;p30"/>
          <p:cNvPicPr preferRelativeResize="0"/>
          <p:nvPr/>
        </p:nvPicPr>
        <p:blipFill>
          <a:blip r:embed="rId9">
            <a:alphaModFix/>
          </a:blip>
          <a:stretch>
            <a:fillRect/>
          </a:stretch>
        </p:blipFill>
        <p:spPr>
          <a:xfrm>
            <a:off x="5049450" y="3866718"/>
            <a:ext cx="742850" cy="576445"/>
          </a:xfrm>
          <a:prstGeom prst="rect">
            <a:avLst/>
          </a:prstGeom>
          <a:noFill/>
          <a:ln>
            <a:noFill/>
          </a:ln>
        </p:spPr>
      </p:pic>
      <p:sp>
        <p:nvSpPr>
          <p:cNvPr id="205" name="Google Shape;205;p30"/>
          <p:cNvSpPr txBox="1"/>
          <p:nvPr/>
        </p:nvSpPr>
        <p:spPr>
          <a:xfrm>
            <a:off x="5907600" y="2508925"/>
            <a:ext cx="32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Trebuchet MS"/>
                <a:ea typeface="Trebuchet MS"/>
                <a:cs typeface="Trebuchet MS"/>
                <a:sym typeface="Trebuchet MS"/>
              </a:rPr>
              <a:t>Focused on downstream not upstream</a:t>
            </a:r>
            <a:endParaRPr>
              <a:solidFill>
                <a:schemeClr val="lt1"/>
              </a:solidFill>
              <a:latin typeface="Trebuchet MS"/>
              <a:ea typeface="Trebuchet MS"/>
              <a:cs typeface="Trebuchet MS"/>
              <a:sym typeface="Trebuchet MS"/>
            </a:endParaRPr>
          </a:p>
        </p:txBody>
      </p:sp>
      <p:sp>
        <p:nvSpPr>
          <p:cNvPr id="206" name="Google Shape;206;p30"/>
          <p:cNvSpPr txBox="1"/>
          <p:nvPr/>
        </p:nvSpPr>
        <p:spPr>
          <a:xfrm>
            <a:off x="5907600" y="3847150"/>
            <a:ext cx="3195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Trebuchet MS"/>
                <a:ea typeface="Trebuchet MS"/>
                <a:cs typeface="Trebuchet MS"/>
                <a:sym typeface="Trebuchet MS"/>
              </a:rPr>
              <a:t>Cannot easily balance quantitative with qualitative data </a:t>
            </a:r>
            <a:endParaRPr>
              <a:solidFill>
                <a:schemeClr val="lt1"/>
              </a:solidFill>
              <a:latin typeface="Trebuchet MS"/>
              <a:ea typeface="Trebuchet MS"/>
              <a:cs typeface="Trebuchet MS"/>
              <a:sym typeface="Trebuchet MS"/>
            </a:endParaRPr>
          </a:p>
        </p:txBody>
      </p:sp>
      <p:pic>
        <p:nvPicPr>
          <p:cNvPr id="207" name="Google Shape;207;p30"/>
          <p:cNvPicPr preferRelativeResize="0"/>
          <p:nvPr/>
        </p:nvPicPr>
        <p:blipFill>
          <a:blip r:embed="rId10">
            <a:alphaModFix/>
          </a:blip>
          <a:stretch>
            <a:fillRect/>
          </a:stretch>
        </p:blipFill>
        <p:spPr>
          <a:xfrm>
            <a:off x="5049450" y="2371100"/>
            <a:ext cx="742850" cy="6136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The importance of story</a:t>
            </a:r>
            <a:endParaRPr sz="2800"/>
          </a:p>
        </p:txBody>
      </p:sp>
      <p:sp>
        <p:nvSpPr>
          <p:cNvPr id="213" name="Google Shape;213;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Shows value and respect for different ways of knowing</a:t>
            </a:r>
            <a:endParaRPr/>
          </a:p>
          <a:p>
            <a:pPr marL="457200" lvl="0" indent="-342900" algn="l" rtl="0">
              <a:spcBef>
                <a:spcPts val="0"/>
              </a:spcBef>
              <a:spcAft>
                <a:spcPts val="0"/>
              </a:spcAft>
              <a:buSzPts val="1800"/>
              <a:buChar char="●"/>
            </a:pPr>
            <a:r>
              <a:rPr lang="en"/>
              <a:t>Until we can create more equitable data systems, addresses some of their key limitations and blind spots</a:t>
            </a:r>
            <a:endParaRPr/>
          </a:p>
          <a:p>
            <a:pPr marL="914400" lvl="1" indent="-317500" algn="l" rtl="0">
              <a:spcBef>
                <a:spcPts val="0"/>
              </a:spcBef>
              <a:spcAft>
                <a:spcPts val="0"/>
              </a:spcAft>
              <a:buSzPts val="1400"/>
              <a:buChar char="○"/>
            </a:pPr>
            <a:r>
              <a:rPr lang="en"/>
              <a:t>Represent unique and nuanced experiences</a:t>
            </a:r>
            <a:endParaRPr/>
          </a:p>
          <a:p>
            <a:pPr marL="914400" lvl="1" indent="-317500" algn="l" rtl="0">
              <a:spcBef>
                <a:spcPts val="0"/>
              </a:spcBef>
              <a:spcAft>
                <a:spcPts val="0"/>
              </a:spcAft>
              <a:buSzPts val="1400"/>
              <a:buChar char="○"/>
            </a:pPr>
            <a:r>
              <a:rPr lang="en"/>
              <a:t>Self-identification and intersectionality</a:t>
            </a:r>
            <a:endParaRPr/>
          </a:p>
          <a:p>
            <a:pPr marL="914400" lvl="1" indent="-317500" algn="l" rtl="0">
              <a:spcBef>
                <a:spcPts val="0"/>
              </a:spcBef>
              <a:spcAft>
                <a:spcPts val="0"/>
              </a:spcAft>
              <a:buSzPts val="1400"/>
              <a:buChar char="○"/>
            </a:pPr>
            <a:r>
              <a:rPr lang="en"/>
              <a:t>Highlight strengths rather than deficits</a:t>
            </a:r>
            <a:endParaRPr/>
          </a:p>
          <a:p>
            <a:pPr marL="914400" lvl="1" indent="-317500" algn="l" rtl="0">
              <a:spcBef>
                <a:spcPts val="0"/>
              </a:spcBef>
              <a:spcAft>
                <a:spcPts val="0"/>
              </a:spcAft>
              <a:buSzPts val="1400"/>
              <a:buChar char="○"/>
            </a:pPr>
            <a:r>
              <a:rPr lang="en"/>
              <a:t>Can span the whole stream of health determinants within a single sentence</a:t>
            </a:r>
            <a:endParaRPr/>
          </a:p>
          <a:p>
            <a:pPr marL="457200" lvl="0" indent="-342900" algn="l" rtl="0">
              <a:spcBef>
                <a:spcPts val="0"/>
              </a:spcBef>
              <a:spcAft>
                <a:spcPts val="0"/>
              </a:spcAft>
              <a:buSzPts val="1800"/>
              <a:buChar char="●"/>
            </a:pPr>
            <a:r>
              <a:rPr lang="en"/>
              <a:t>Can quickly and poignantly show complex connections between experiences, decisions, and health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Questions?</a:t>
            </a:r>
            <a:endParaRPr sz="2800"/>
          </a:p>
        </p:txBody>
      </p:sp>
      <p:sp>
        <p:nvSpPr>
          <p:cNvPr id="219" name="Google Shape;219;p32"/>
          <p:cNvSpPr txBox="1">
            <a:spLocks noGrp="1"/>
          </p:cNvSpPr>
          <p:nvPr>
            <p:ph type="body" idx="1"/>
          </p:nvPr>
        </p:nvSpPr>
        <p:spPr>
          <a:xfrm>
            <a:off x="4914725" y="1170025"/>
            <a:ext cx="3848700" cy="3306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1400" b="1"/>
          </a:p>
          <a:p>
            <a:pPr marL="0" lvl="0" indent="0" algn="ctr" rtl="0">
              <a:lnSpc>
                <a:spcPct val="100000"/>
              </a:lnSpc>
              <a:spcBef>
                <a:spcPts val="1600"/>
              </a:spcBef>
              <a:spcAft>
                <a:spcPts val="0"/>
              </a:spcAft>
              <a:buNone/>
            </a:pPr>
            <a:r>
              <a:rPr lang="en" sz="2200" b="1"/>
              <a:t>Sarah Blackwell, MPH</a:t>
            </a:r>
            <a:endParaRPr sz="2200" b="1"/>
          </a:p>
          <a:p>
            <a:pPr marL="0" lvl="0" indent="0" algn="ctr" rtl="0">
              <a:lnSpc>
                <a:spcPct val="100000"/>
              </a:lnSpc>
              <a:spcBef>
                <a:spcPts val="1600"/>
              </a:spcBef>
              <a:spcAft>
                <a:spcPts val="0"/>
              </a:spcAft>
              <a:buNone/>
            </a:pPr>
            <a:r>
              <a:rPr lang="en"/>
              <a:t>Health Equity Data Manager</a:t>
            </a:r>
            <a:endParaRPr/>
          </a:p>
          <a:p>
            <a:pPr marL="0" lvl="0" indent="0" algn="ctr" rtl="0">
              <a:lnSpc>
                <a:spcPct val="100000"/>
              </a:lnSpc>
              <a:spcBef>
                <a:spcPts val="1600"/>
              </a:spcBef>
              <a:spcAft>
                <a:spcPts val="0"/>
              </a:spcAft>
              <a:buNone/>
            </a:pPr>
            <a:r>
              <a:rPr lang="en"/>
              <a:t>Colorado Department of Public Health and Environment</a:t>
            </a:r>
            <a:endParaRPr/>
          </a:p>
          <a:p>
            <a:pPr marL="0" lvl="0" indent="0" algn="ctr" rtl="0">
              <a:lnSpc>
                <a:spcPct val="100000"/>
              </a:lnSpc>
              <a:spcBef>
                <a:spcPts val="1600"/>
              </a:spcBef>
              <a:spcAft>
                <a:spcPts val="0"/>
              </a:spcAft>
              <a:buNone/>
            </a:pPr>
            <a:r>
              <a:rPr lang="en"/>
              <a:t>609-731-5360</a:t>
            </a:r>
            <a:endParaRPr/>
          </a:p>
          <a:p>
            <a:pPr marL="0" lvl="0" indent="0" algn="ctr" rtl="0">
              <a:lnSpc>
                <a:spcPct val="100000"/>
              </a:lnSpc>
              <a:spcBef>
                <a:spcPts val="1600"/>
              </a:spcBef>
              <a:spcAft>
                <a:spcPts val="1600"/>
              </a:spcAft>
              <a:buNone/>
            </a:pPr>
            <a:r>
              <a:rPr lang="en"/>
              <a:t>sarah.blackwell@state.co.us</a:t>
            </a:r>
            <a:endParaRPr/>
          </a:p>
        </p:txBody>
      </p:sp>
      <p:sp>
        <p:nvSpPr>
          <p:cNvPr id="220" name="Google Shape;220;p32"/>
          <p:cNvSpPr txBox="1">
            <a:spLocks noGrp="1"/>
          </p:cNvSpPr>
          <p:nvPr>
            <p:ph type="body" idx="1"/>
          </p:nvPr>
        </p:nvSpPr>
        <p:spPr>
          <a:xfrm>
            <a:off x="242825" y="1170025"/>
            <a:ext cx="3848700" cy="3306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1400" b="1"/>
          </a:p>
          <a:p>
            <a:pPr marL="0" lvl="0" indent="0" algn="ctr" rtl="0">
              <a:lnSpc>
                <a:spcPct val="100000"/>
              </a:lnSpc>
              <a:spcBef>
                <a:spcPts val="1600"/>
              </a:spcBef>
              <a:spcAft>
                <a:spcPts val="0"/>
              </a:spcAft>
              <a:buNone/>
            </a:pPr>
            <a:r>
              <a:rPr lang="en" sz="2200" b="1"/>
              <a:t>Sheila Davis, MD MS</a:t>
            </a:r>
            <a:endParaRPr sz="2200" b="1"/>
          </a:p>
          <a:p>
            <a:pPr marL="0" lvl="0" indent="0" algn="ctr" rtl="0">
              <a:lnSpc>
                <a:spcPct val="100000"/>
              </a:lnSpc>
              <a:spcBef>
                <a:spcPts val="1600"/>
              </a:spcBef>
              <a:spcAft>
                <a:spcPts val="0"/>
              </a:spcAft>
              <a:buNone/>
            </a:pPr>
            <a:r>
              <a:rPr lang="en"/>
              <a:t>Director, Office of Health Equity</a:t>
            </a:r>
            <a:endParaRPr/>
          </a:p>
          <a:p>
            <a:pPr marL="0" lvl="0" indent="0" algn="ctr" rtl="0">
              <a:lnSpc>
                <a:spcPct val="100000"/>
              </a:lnSpc>
              <a:spcBef>
                <a:spcPts val="1600"/>
              </a:spcBef>
              <a:spcAft>
                <a:spcPts val="0"/>
              </a:spcAft>
              <a:buNone/>
            </a:pPr>
            <a:r>
              <a:rPr lang="en"/>
              <a:t>Colorado Department of Public Health and Environment</a:t>
            </a:r>
            <a:endParaRPr/>
          </a:p>
          <a:p>
            <a:pPr marL="0" lvl="0" indent="0" algn="ctr" rtl="0">
              <a:lnSpc>
                <a:spcPct val="100000"/>
              </a:lnSpc>
              <a:spcBef>
                <a:spcPts val="1600"/>
              </a:spcBef>
              <a:spcAft>
                <a:spcPts val="0"/>
              </a:spcAft>
              <a:buNone/>
            </a:pPr>
            <a:r>
              <a:rPr lang="en"/>
              <a:t>720-245-4198</a:t>
            </a:r>
            <a:endParaRPr/>
          </a:p>
          <a:p>
            <a:pPr marL="0" lvl="0" indent="0" algn="ctr" rtl="0">
              <a:lnSpc>
                <a:spcPct val="100000"/>
              </a:lnSpc>
              <a:spcBef>
                <a:spcPts val="1600"/>
              </a:spcBef>
              <a:spcAft>
                <a:spcPts val="1600"/>
              </a:spcAft>
              <a:buNone/>
            </a:pPr>
            <a:r>
              <a:rPr lang="en"/>
              <a:t>sheila.davis@state.co.us</a:t>
            </a:r>
            <a:endParaRPr/>
          </a:p>
        </p:txBody>
      </p:sp>
      <p:sp>
        <p:nvSpPr>
          <p:cNvPr id="221" name="Google Shape;221;p32"/>
          <p:cNvSpPr txBox="1"/>
          <p:nvPr/>
        </p:nvSpPr>
        <p:spPr>
          <a:xfrm>
            <a:off x="3151475" y="1170025"/>
            <a:ext cx="27033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chemeClr val="lt1"/>
                </a:solidFill>
                <a:latin typeface="Trebuchet MS"/>
                <a:ea typeface="Trebuchet MS"/>
                <a:cs typeface="Trebuchet MS"/>
                <a:sym typeface="Trebuchet MS"/>
              </a:rPr>
              <a:t>Contact</a:t>
            </a:r>
            <a:endParaRPr sz="2300" b="1">
              <a:solidFill>
                <a:schemeClr val="lt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0"/>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a:lnSpc>
                <a:spcPct val="115000"/>
              </a:lnSpc>
              <a:buClr>
                <a:schemeClr val="dk1"/>
              </a:buClr>
              <a:buSzPts val="1100"/>
            </a:pPr>
            <a:r>
              <a:rPr lang="en" sz="2800" dirty="0">
                <a:solidFill>
                  <a:schemeClr val="lt1"/>
                </a:solidFill>
                <a:latin typeface="Candara Light" panose="020E0502030303020204" pitchFamily="34" charset="0"/>
              </a:rPr>
              <a:t>CDPHE’s dedication to equity</a:t>
            </a:r>
            <a:endParaRPr sz="2800" dirty="0">
              <a:solidFill>
                <a:schemeClr val="lt1"/>
              </a:solidFill>
              <a:latin typeface="Candara Light" panose="020E0502030303020204" pitchFamily="34" charset="0"/>
            </a:endParaRPr>
          </a:p>
        </p:txBody>
      </p:sp>
      <p:pic>
        <p:nvPicPr>
          <p:cNvPr id="592" name="Google Shape;592;p70"/>
          <p:cNvPicPr preferRelativeResize="0"/>
          <p:nvPr/>
        </p:nvPicPr>
        <p:blipFill rotWithShape="1">
          <a:blip r:embed="rId3">
            <a:alphaModFix/>
          </a:blip>
          <a:srcRect/>
          <a:stretch/>
        </p:blipFill>
        <p:spPr>
          <a:xfrm>
            <a:off x="1" y="872729"/>
            <a:ext cx="9144003" cy="3607595"/>
          </a:xfrm>
          <a:prstGeom prst="rect">
            <a:avLst/>
          </a:prstGeom>
          <a:noFill/>
          <a:ln>
            <a:noFill/>
          </a:ln>
        </p:spPr>
      </p:pic>
    </p:spTree>
    <p:extLst>
      <p:ext uri="{BB962C8B-B14F-4D97-AF65-F5344CB8AC3E}">
        <p14:creationId xmlns:p14="http://schemas.microsoft.com/office/powerpoint/2010/main" val="298601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311700" y="151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Racism is a public health crisis</a:t>
            </a:r>
            <a:endParaRPr sz="2800"/>
          </a:p>
        </p:txBody>
      </p:sp>
      <p:sp>
        <p:nvSpPr>
          <p:cNvPr id="214" name="Google Shape;214;p31"/>
          <p:cNvSpPr txBox="1">
            <a:spLocks noGrp="1"/>
          </p:cNvSpPr>
          <p:nvPr>
            <p:ph type="body" idx="1"/>
          </p:nvPr>
        </p:nvSpPr>
        <p:spPr>
          <a:xfrm>
            <a:off x="311700" y="1032950"/>
            <a:ext cx="8520600" cy="3522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lt1"/>
              </a:buClr>
              <a:buSzPts val="1600"/>
              <a:buChar char="●"/>
            </a:pPr>
            <a:r>
              <a:rPr lang="en" sz="1600">
                <a:solidFill>
                  <a:schemeClr val="lt1"/>
                </a:solidFill>
              </a:rPr>
              <a:t>CDPHE declared racism a public health crisis in July 2020.</a:t>
            </a:r>
            <a:endParaRPr sz="1600">
              <a:solidFill>
                <a:schemeClr val="lt1"/>
              </a:solidFill>
            </a:endParaRPr>
          </a:p>
          <a:p>
            <a:pPr marL="457200" lvl="0" indent="-330200" algn="l" rtl="0">
              <a:spcBef>
                <a:spcPts val="0"/>
              </a:spcBef>
              <a:spcAft>
                <a:spcPts val="0"/>
              </a:spcAft>
              <a:buClr>
                <a:schemeClr val="lt1"/>
              </a:buClr>
              <a:buSzPts val="1600"/>
              <a:buChar char="●"/>
            </a:pPr>
            <a:r>
              <a:rPr lang="en" sz="1600">
                <a:solidFill>
                  <a:schemeClr val="lt1"/>
                </a:solidFill>
              </a:rPr>
              <a:t>These declarations are an important first step in the movement to advance racial equity and justice and must be followed by allocation of resources and strategic action. </a:t>
            </a:r>
            <a:endParaRPr sz="1600">
              <a:solidFill>
                <a:schemeClr val="lt1"/>
              </a:solidFill>
            </a:endParaRPr>
          </a:p>
          <a:p>
            <a:pPr marL="457200" lvl="0" indent="-330200" algn="l" rtl="0">
              <a:spcBef>
                <a:spcPts val="0"/>
              </a:spcBef>
              <a:spcAft>
                <a:spcPts val="0"/>
              </a:spcAft>
              <a:buClr>
                <a:schemeClr val="lt1"/>
              </a:buClr>
              <a:buSzPts val="1600"/>
              <a:buChar char="●"/>
            </a:pPr>
            <a:r>
              <a:rPr lang="en" sz="1600">
                <a:solidFill>
                  <a:schemeClr val="lt1"/>
                </a:solidFill>
              </a:rPr>
              <a:t>Public health's responsibility to address racism includes reshaping statewide discourse and agendas so that we all actively engage in racial justice work. </a:t>
            </a:r>
            <a:endParaRPr sz="1600">
              <a:solidFill>
                <a:schemeClr val="lt1"/>
              </a:solidFill>
            </a:endParaRPr>
          </a:p>
          <a:p>
            <a:pPr marL="457200" lvl="0" indent="-330200" algn="l" rtl="0">
              <a:spcBef>
                <a:spcPts val="0"/>
              </a:spcBef>
              <a:spcAft>
                <a:spcPts val="0"/>
              </a:spcAft>
              <a:buClr>
                <a:schemeClr val="lt1"/>
              </a:buClr>
              <a:buSzPts val="1600"/>
              <a:buChar char="●"/>
            </a:pPr>
            <a:r>
              <a:rPr lang="en" sz="1600">
                <a:solidFill>
                  <a:schemeClr val="lt1"/>
                </a:solidFill>
              </a:rPr>
              <a:t>CDPHE acknowledges that social, economic, and environmental inequities result in negative health outcomes and have a greater impact than individual choices. </a:t>
            </a:r>
            <a:endParaRPr sz="1600">
              <a:solidFill>
                <a:schemeClr val="lt1"/>
              </a:solidFill>
            </a:endParaRPr>
          </a:p>
          <a:p>
            <a:pPr marL="457200" lvl="0" indent="-330200" algn="l" rtl="0">
              <a:spcBef>
                <a:spcPts val="0"/>
              </a:spcBef>
              <a:spcAft>
                <a:spcPts val="0"/>
              </a:spcAft>
              <a:buClr>
                <a:schemeClr val="lt1"/>
              </a:buClr>
              <a:buSzPts val="1600"/>
              <a:buChar char="●"/>
            </a:pPr>
            <a:r>
              <a:rPr lang="en" sz="1600" b="1">
                <a:solidFill>
                  <a:schemeClr val="lt1"/>
                </a:solidFill>
              </a:rPr>
              <a:t>By changing policies and practices we can reduce disparities and help improve opportunities for all Coloradans.</a:t>
            </a:r>
            <a:endParaRPr sz="1600" b="1">
              <a:solidFill>
                <a:schemeClr val="lt1"/>
              </a:solidFill>
            </a:endParaRPr>
          </a:p>
          <a:p>
            <a:pPr marL="0" marR="0" lvl="0" indent="0" algn="l" rtl="0">
              <a:lnSpc>
                <a:spcPct val="100000"/>
              </a:lnSpc>
              <a:spcBef>
                <a:spcPts val="1600"/>
              </a:spcBef>
              <a:spcAft>
                <a:spcPts val="0"/>
              </a:spcAft>
              <a:buNone/>
            </a:pPr>
            <a:endParaRPr sz="1200">
              <a:solidFill>
                <a:schemeClr val="lt1"/>
              </a:solidFill>
            </a:endParaRPr>
          </a:p>
        </p:txBody>
      </p:sp>
    </p:spTree>
    <p:extLst>
      <p:ext uri="{BB962C8B-B14F-4D97-AF65-F5344CB8AC3E}">
        <p14:creationId xmlns:p14="http://schemas.microsoft.com/office/powerpoint/2010/main" val="112543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242825" y="-1735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lt1"/>
                </a:solidFill>
              </a:rPr>
              <a:t>SB21-181 - Equity Strategic Plan to Address Health Disparities</a:t>
            </a:r>
            <a:endParaRPr sz="2400">
              <a:solidFill>
                <a:schemeClr val="lt1"/>
              </a:solidFill>
            </a:endParaRPr>
          </a:p>
        </p:txBody>
      </p:sp>
      <p:sp>
        <p:nvSpPr>
          <p:cNvPr id="91" name="Google Shape;91;p19"/>
          <p:cNvSpPr/>
          <p:nvPr/>
        </p:nvSpPr>
        <p:spPr>
          <a:xfrm>
            <a:off x="205725" y="1285875"/>
            <a:ext cx="2393400" cy="1642800"/>
          </a:xfrm>
          <a:prstGeom prst="roundRect">
            <a:avLst>
              <a:gd name="adj" fmla="val 16667"/>
            </a:avLst>
          </a:prstGeom>
          <a:solidFill>
            <a:srgbClr val="B3C3DD"/>
          </a:solidFill>
          <a:ln w="9525" cap="flat" cmpd="sng">
            <a:solidFill>
              <a:srgbClr val="B3C3D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Trebuchet MS"/>
                <a:ea typeface="Trebuchet MS"/>
                <a:cs typeface="Trebuchet MS"/>
                <a:sym typeface="Trebuchet MS"/>
              </a:rPr>
              <a:t>Health Disparities and Community Grant Program (HDCGP)</a:t>
            </a:r>
            <a:endParaRPr sz="1600" b="1">
              <a:latin typeface="Trebuchet MS"/>
              <a:ea typeface="Trebuchet MS"/>
              <a:cs typeface="Trebuchet MS"/>
              <a:sym typeface="Trebuchet MS"/>
            </a:endParaRPr>
          </a:p>
        </p:txBody>
      </p:sp>
      <p:sp>
        <p:nvSpPr>
          <p:cNvPr id="92" name="Google Shape;92;p19"/>
          <p:cNvSpPr/>
          <p:nvPr/>
        </p:nvSpPr>
        <p:spPr>
          <a:xfrm>
            <a:off x="3375300" y="1285875"/>
            <a:ext cx="2393400" cy="1642800"/>
          </a:xfrm>
          <a:prstGeom prst="roundRect">
            <a:avLst>
              <a:gd name="adj" fmla="val 16667"/>
            </a:avLst>
          </a:prstGeom>
          <a:solidFill>
            <a:srgbClr val="9E9E9E"/>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Trebuchet MS"/>
                <a:ea typeface="Trebuchet MS"/>
                <a:cs typeface="Trebuchet MS"/>
                <a:sym typeface="Trebuchet MS"/>
              </a:rPr>
              <a:t>Health equity report(s) and strategic planning process</a:t>
            </a:r>
            <a:endParaRPr sz="1600" b="1">
              <a:solidFill>
                <a:schemeClr val="lt1"/>
              </a:solidFill>
              <a:latin typeface="Trebuchet MS"/>
              <a:ea typeface="Trebuchet MS"/>
              <a:cs typeface="Trebuchet MS"/>
              <a:sym typeface="Trebuchet MS"/>
            </a:endParaRPr>
          </a:p>
        </p:txBody>
      </p:sp>
      <p:sp>
        <p:nvSpPr>
          <p:cNvPr id="93" name="Google Shape;93;p19"/>
          <p:cNvSpPr/>
          <p:nvPr/>
        </p:nvSpPr>
        <p:spPr>
          <a:xfrm>
            <a:off x="6544875" y="1285875"/>
            <a:ext cx="2393400" cy="1642800"/>
          </a:xfrm>
          <a:prstGeom prst="roundRect">
            <a:avLst>
              <a:gd name="adj" fmla="val 16667"/>
            </a:avLst>
          </a:prstGeom>
          <a:solidFill>
            <a:srgbClr val="252E67"/>
          </a:solidFill>
          <a:ln w="9525" cap="flat" cmpd="sng">
            <a:solidFill>
              <a:srgbClr val="252E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Trebuchet MS"/>
                <a:ea typeface="Trebuchet MS"/>
                <a:cs typeface="Trebuchet MS"/>
                <a:sym typeface="Trebuchet MS"/>
              </a:rPr>
              <a:t>Health Equity Commission representation (HEC)</a:t>
            </a:r>
            <a:endParaRPr sz="1600" b="1">
              <a:solidFill>
                <a:schemeClr val="lt1"/>
              </a:solidFill>
              <a:latin typeface="Trebuchet MS"/>
              <a:ea typeface="Trebuchet MS"/>
              <a:cs typeface="Trebuchet MS"/>
              <a:sym typeface="Trebuchet MS"/>
            </a:endParaRPr>
          </a:p>
        </p:txBody>
      </p:sp>
      <p:sp>
        <p:nvSpPr>
          <p:cNvPr id="94" name="Google Shape;94;p19"/>
          <p:cNvSpPr txBox="1"/>
          <p:nvPr/>
        </p:nvSpPr>
        <p:spPr>
          <a:xfrm>
            <a:off x="27375" y="2928675"/>
            <a:ext cx="2750100" cy="100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200">
                <a:solidFill>
                  <a:schemeClr val="lt1"/>
                </a:solidFill>
                <a:latin typeface="Trebuchet MS"/>
                <a:ea typeface="Trebuchet MS"/>
                <a:cs typeface="Trebuchet MS"/>
                <a:sym typeface="Trebuchet MS"/>
              </a:rPr>
              <a:t>Provides additional funds for community grants to positively affect social determinants of health and close disparities.</a:t>
            </a:r>
            <a:endParaRPr sz="1200">
              <a:latin typeface="Trebuchet MS"/>
              <a:ea typeface="Trebuchet MS"/>
              <a:cs typeface="Trebuchet MS"/>
              <a:sym typeface="Trebuchet MS"/>
            </a:endParaRPr>
          </a:p>
        </p:txBody>
      </p:sp>
      <p:sp>
        <p:nvSpPr>
          <p:cNvPr id="95" name="Google Shape;95;p19"/>
          <p:cNvSpPr txBox="1"/>
          <p:nvPr/>
        </p:nvSpPr>
        <p:spPr>
          <a:xfrm>
            <a:off x="2955825" y="2928675"/>
            <a:ext cx="3332400" cy="1636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a:solidFill>
                  <a:schemeClr val="lt1"/>
                </a:solidFill>
                <a:latin typeface="Trebuchet MS"/>
                <a:ea typeface="Trebuchet MS"/>
                <a:cs typeface="Trebuchet MS"/>
                <a:sym typeface="Trebuchet MS"/>
              </a:rPr>
              <a:t>Requires reports of inequities faced by BIPOC (published by 7/2022), aging, people with disabilities, LGBTQ+, economically disadvantaged, and rural populations.</a:t>
            </a:r>
            <a:endParaRPr sz="1200">
              <a:solidFill>
                <a:schemeClr val="lt1"/>
              </a:solidFill>
              <a:latin typeface="Trebuchet MS"/>
              <a:ea typeface="Trebuchet MS"/>
              <a:cs typeface="Trebuchet MS"/>
              <a:sym typeface="Trebuchet MS"/>
            </a:endParaRPr>
          </a:p>
          <a:p>
            <a:pPr marL="0" lvl="0" indent="0" algn="ctr" rtl="0">
              <a:lnSpc>
                <a:spcPct val="115000"/>
              </a:lnSpc>
              <a:spcBef>
                <a:spcPts val="1600"/>
              </a:spcBef>
              <a:spcAft>
                <a:spcPts val="1600"/>
              </a:spcAft>
              <a:buNone/>
            </a:pPr>
            <a:r>
              <a:rPr lang="en" sz="1200">
                <a:solidFill>
                  <a:schemeClr val="lt1"/>
                </a:solidFill>
                <a:latin typeface="Trebuchet MS"/>
                <a:ea typeface="Trebuchet MS"/>
                <a:cs typeface="Trebuchet MS"/>
                <a:sym typeface="Trebuchet MS"/>
              </a:rPr>
              <a:t>Reports will inform an equity strategic planning process that must begin by 7/2022.</a:t>
            </a:r>
            <a:endParaRPr sz="1200">
              <a:solidFill>
                <a:schemeClr val="lt1"/>
              </a:solidFill>
              <a:latin typeface="Trebuchet MS"/>
              <a:ea typeface="Trebuchet MS"/>
              <a:cs typeface="Trebuchet MS"/>
              <a:sym typeface="Trebuchet MS"/>
            </a:endParaRPr>
          </a:p>
        </p:txBody>
      </p:sp>
      <p:sp>
        <p:nvSpPr>
          <p:cNvPr id="96" name="Google Shape;96;p19"/>
          <p:cNvSpPr txBox="1"/>
          <p:nvPr/>
        </p:nvSpPr>
        <p:spPr>
          <a:xfrm>
            <a:off x="6366525" y="2928675"/>
            <a:ext cx="2750100" cy="1636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a:solidFill>
                  <a:schemeClr val="lt1"/>
                </a:solidFill>
                <a:latin typeface="Trebuchet MS"/>
                <a:ea typeface="Trebuchet MS"/>
                <a:cs typeface="Trebuchet MS"/>
                <a:sym typeface="Trebuchet MS"/>
              </a:rPr>
              <a:t>Adds additional Executive Directors of state agencies to the HEC.</a:t>
            </a:r>
            <a:endParaRPr sz="1200">
              <a:solidFill>
                <a:schemeClr val="lt1"/>
              </a:solidFill>
              <a:latin typeface="Trebuchet MS"/>
              <a:ea typeface="Trebuchet MS"/>
              <a:cs typeface="Trebuchet MS"/>
              <a:sym typeface="Trebuchet MS"/>
            </a:endParaRPr>
          </a:p>
          <a:p>
            <a:pPr marL="0" lvl="0" indent="0" algn="ctr" rtl="0">
              <a:lnSpc>
                <a:spcPct val="115000"/>
              </a:lnSpc>
              <a:spcBef>
                <a:spcPts val="1600"/>
              </a:spcBef>
              <a:spcAft>
                <a:spcPts val="1600"/>
              </a:spcAft>
              <a:buNone/>
            </a:pPr>
            <a:r>
              <a:rPr lang="en" sz="1200">
                <a:solidFill>
                  <a:schemeClr val="lt1"/>
                </a:solidFill>
                <a:latin typeface="Trebuchet MS"/>
                <a:ea typeface="Trebuchet MS"/>
                <a:cs typeface="Trebuchet MS"/>
                <a:sym typeface="Trebuchet MS"/>
              </a:rPr>
              <a:t>Requires all agencies represented on the HEC to develop a plan to address inequities in social determinants of health relevant to their agency.  </a:t>
            </a:r>
            <a:endParaRPr sz="120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State agencies represented on HEC</a:t>
            </a:r>
            <a:endParaRPr sz="2800"/>
          </a:p>
        </p:txBody>
      </p:sp>
      <p:graphicFrame>
        <p:nvGraphicFramePr>
          <p:cNvPr id="102" name="Google Shape;102;p20"/>
          <p:cNvGraphicFramePr/>
          <p:nvPr/>
        </p:nvGraphicFramePr>
        <p:xfrm>
          <a:off x="213875" y="1181250"/>
          <a:ext cx="3000000" cy="3000000"/>
        </p:xfrm>
        <a:graphic>
          <a:graphicData uri="http://schemas.openxmlformats.org/drawingml/2006/table">
            <a:tbl>
              <a:tblPr>
                <a:noFill/>
                <a:tableStyleId>{1461F33D-270B-4133-961C-AF682B3F482F}</a:tableStyleId>
              </a:tblPr>
              <a:tblGrid>
                <a:gridCol w="1715700">
                  <a:extLst>
                    <a:ext uri="{9D8B030D-6E8A-4147-A177-3AD203B41FA5}">
                      <a16:colId xmlns:a16="http://schemas.microsoft.com/office/drawing/2014/main" val="20000"/>
                    </a:ext>
                  </a:extLst>
                </a:gridCol>
                <a:gridCol w="1715700">
                  <a:extLst>
                    <a:ext uri="{9D8B030D-6E8A-4147-A177-3AD203B41FA5}">
                      <a16:colId xmlns:a16="http://schemas.microsoft.com/office/drawing/2014/main" val="20001"/>
                    </a:ext>
                  </a:extLst>
                </a:gridCol>
                <a:gridCol w="1715700">
                  <a:extLst>
                    <a:ext uri="{9D8B030D-6E8A-4147-A177-3AD203B41FA5}">
                      <a16:colId xmlns:a16="http://schemas.microsoft.com/office/drawing/2014/main" val="20002"/>
                    </a:ext>
                  </a:extLst>
                </a:gridCol>
                <a:gridCol w="1715700">
                  <a:extLst>
                    <a:ext uri="{9D8B030D-6E8A-4147-A177-3AD203B41FA5}">
                      <a16:colId xmlns:a16="http://schemas.microsoft.com/office/drawing/2014/main" val="20003"/>
                    </a:ext>
                  </a:extLst>
                </a:gridCol>
                <a:gridCol w="1715700">
                  <a:extLst>
                    <a:ext uri="{9D8B030D-6E8A-4147-A177-3AD203B41FA5}">
                      <a16:colId xmlns:a16="http://schemas.microsoft.com/office/drawing/2014/main" val="20004"/>
                    </a:ext>
                  </a:extLst>
                </a:gridCol>
              </a:tblGrid>
              <a:tr h="1588200">
                <a:tc>
                  <a:txBody>
                    <a:bodyPr/>
                    <a:lstStyle/>
                    <a:p>
                      <a:pPr marL="0" lvl="0" indent="0" algn="ctr" rtl="0">
                        <a:spcBef>
                          <a:spcPts val="0"/>
                        </a:spcBef>
                        <a:spcAft>
                          <a:spcPts val="0"/>
                        </a:spcAft>
                        <a:buClr>
                          <a:schemeClr val="dk1"/>
                        </a:buClr>
                        <a:buSzPts val="1100"/>
                        <a:buFont typeface="Arial"/>
                        <a:buNone/>
                      </a:pPr>
                      <a:r>
                        <a:rPr lang="en" b="1">
                          <a:solidFill>
                            <a:schemeClr val="lt1"/>
                          </a:solidFill>
                          <a:latin typeface="Trebuchet MS"/>
                          <a:ea typeface="Trebuchet MS"/>
                          <a:cs typeface="Trebuchet MS"/>
                          <a:sym typeface="Trebuchet MS"/>
                        </a:rPr>
                        <a:t>Department of Corrections</a:t>
                      </a:r>
                      <a:endParaRPr b="1">
                        <a:solidFill>
                          <a:schemeClr val="lt1"/>
                        </a:solidFill>
                        <a:latin typeface="Trebuchet MS"/>
                        <a:ea typeface="Trebuchet MS"/>
                        <a:cs typeface="Trebuchet MS"/>
                        <a:sym typeface="Trebuchet M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Department of Education</a:t>
                      </a:r>
                      <a:endParaRPr b="1">
                        <a:solidFill>
                          <a:schemeClr val="lt1"/>
                        </a:solidFill>
                        <a:latin typeface="Trebuchet MS"/>
                        <a:ea typeface="Trebuchet MS"/>
                        <a:cs typeface="Trebuchet MS"/>
                        <a:sym typeface="Trebuchet M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252E67"/>
                    </a:solidFill>
                  </a:tcPr>
                </a:tc>
                <a:tc>
                  <a:txBody>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Department of Higher Education</a:t>
                      </a:r>
                      <a:endParaRPr b="1">
                        <a:solidFill>
                          <a:schemeClr val="lt1"/>
                        </a:solidFill>
                        <a:latin typeface="Trebuchet MS"/>
                        <a:ea typeface="Trebuchet MS"/>
                        <a:cs typeface="Trebuchet MS"/>
                        <a:sym typeface="Trebuchet M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97878"/>
                    </a:solidFill>
                  </a:tcPr>
                </a:tc>
                <a:tc>
                  <a:txBody>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Department of Human Services</a:t>
                      </a:r>
                      <a:endParaRPr b="1">
                        <a:solidFill>
                          <a:schemeClr val="lt1"/>
                        </a:solidFill>
                        <a:latin typeface="Trebuchet MS"/>
                        <a:ea typeface="Trebuchet MS"/>
                        <a:cs typeface="Trebuchet MS"/>
                        <a:sym typeface="Trebuchet M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2352A2"/>
                    </a:solidFill>
                  </a:tcPr>
                </a:tc>
                <a:tc>
                  <a:txBody>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Department of Health Care Policy and Financing</a:t>
                      </a:r>
                      <a:endParaRPr b="1">
                        <a:solidFill>
                          <a:schemeClr val="lt1"/>
                        </a:solidFill>
                        <a:latin typeface="Trebuchet MS"/>
                        <a:ea typeface="Trebuchet MS"/>
                        <a:cs typeface="Trebuchet MS"/>
                        <a:sym typeface="Trebuchet M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674EA7"/>
                    </a:solidFill>
                  </a:tcPr>
                </a:tc>
                <a:extLst>
                  <a:ext uri="{0D108BD9-81ED-4DB2-BD59-A6C34878D82A}">
                    <a16:rowId xmlns:a16="http://schemas.microsoft.com/office/drawing/2014/main" val="10000"/>
                  </a:ext>
                </a:extLst>
              </a:tr>
              <a:tr h="1588200">
                <a:tc>
                  <a:txBody>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Department of Labor and Employment</a:t>
                      </a:r>
                      <a:endParaRPr b="1">
                        <a:solidFill>
                          <a:schemeClr val="lt1"/>
                        </a:solidFill>
                        <a:latin typeface="Trebuchet MS"/>
                        <a:ea typeface="Trebuchet MS"/>
                        <a:cs typeface="Trebuchet MS"/>
                        <a:sym typeface="Trebuchet M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2352A2"/>
                    </a:solidFill>
                  </a:tcPr>
                </a:tc>
                <a:tc>
                  <a:txBody>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Department of Local Affairs</a:t>
                      </a:r>
                      <a:endParaRPr b="1">
                        <a:solidFill>
                          <a:schemeClr val="lt1"/>
                        </a:solidFill>
                        <a:latin typeface="Trebuchet MS"/>
                        <a:ea typeface="Trebuchet MS"/>
                        <a:cs typeface="Trebuchet MS"/>
                        <a:sym typeface="Trebuchet M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674EA7"/>
                    </a:solidFill>
                  </a:tcPr>
                </a:tc>
                <a:tc>
                  <a:txBody>
                    <a:bodyPr/>
                    <a:lstStyle/>
                    <a:p>
                      <a:pPr marL="0" lvl="0" indent="0" algn="ctr" rtl="0">
                        <a:spcBef>
                          <a:spcPts val="0"/>
                        </a:spcBef>
                        <a:spcAft>
                          <a:spcPts val="0"/>
                        </a:spcAft>
                        <a:buClr>
                          <a:schemeClr val="dk1"/>
                        </a:buClr>
                        <a:buSzPts val="1100"/>
                        <a:buFont typeface="Arial"/>
                        <a:buNone/>
                      </a:pPr>
                      <a:r>
                        <a:rPr lang="en" b="1">
                          <a:solidFill>
                            <a:schemeClr val="lt1"/>
                          </a:solidFill>
                          <a:latin typeface="Trebuchet MS"/>
                          <a:ea typeface="Trebuchet MS"/>
                          <a:cs typeface="Trebuchet MS"/>
                          <a:sym typeface="Trebuchet MS"/>
                        </a:rPr>
                        <a:t>Department of Public Health and Environment</a:t>
                      </a:r>
                      <a:endParaRPr b="1">
                        <a:solidFill>
                          <a:schemeClr val="lt1"/>
                        </a:solidFill>
                        <a:latin typeface="Trebuchet MS"/>
                        <a:ea typeface="Trebuchet MS"/>
                        <a:cs typeface="Trebuchet MS"/>
                        <a:sym typeface="Trebuchet M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Department of Public Safety</a:t>
                      </a:r>
                      <a:endParaRPr b="1">
                        <a:solidFill>
                          <a:schemeClr val="lt1"/>
                        </a:solidFill>
                        <a:latin typeface="Trebuchet MS"/>
                        <a:ea typeface="Trebuchet MS"/>
                        <a:cs typeface="Trebuchet MS"/>
                        <a:sym typeface="Trebuchet M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252E67"/>
                    </a:solidFill>
                  </a:tcPr>
                </a:tc>
                <a:tc>
                  <a:txBody>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Department of Transportation</a:t>
                      </a:r>
                      <a:endParaRPr b="1">
                        <a:solidFill>
                          <a:schemeClr val="lt1"/>
                        </a:solidFill>
                        <a:latin typeface="Trebuchet MS"/>
                        <a:ea typeface="Trebuchet MS"/>
                        <a:cs typeface="Trebuchet MS"/>
                        <a:sym typeface="Trebuchet M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9787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a:solidFill>
                  <a:schemeClr val="lt1"/>
                </a:solidFill>
              </a:rPr>
              <a:t>Conceptual framework for the reports</a:t>
            </a:r>
            <a:endParaRPr sz="2800">
              <a:solidFill>
                <a:schemeClr val="lt1"/>
              </a:solidFill>
            </a:endParaRPr>
          </a:p>
          <a:p>
            <a:pPr marL="0" lvl="0" indent="0" algn="l" rtl="0">
              <a:lnSpc>
                <a:spcPct val="115000"/>
              </a:lnSpc>
              <a:spcBef>
                <a:spcPts val="0"/>
              </a:spcBef>
              <a:spcAft>
                <a:spcPts val="0"/>
              </a:spcAft>
              <a:buNone/>
            </a:pPr>
            <a:endParaRPr sz="2800">
              <a:solidFill>
                <a:schemeClr val="lt1"/>
              </a:solidFill>
            </a:endParaRPr>
          </a:p>
        </p:txBody>
      </p:sp>
      <p:pic>
        <p:nvPicPr>
          <p:cNvPr id="108" name="Google Shape;108;p21"/>
          <p:cNvPicPr preferRelativeResize="0"/>
          <p:nvPr/>
        </p:nvPicPr>
        <p:blipFill rotWithShape="1">
          <a:blip r:embed="rId3">
            <a:alphaModFix/>
          </a:blip>
          <a:srcRect/>
          <a:stretch/>
        </p:blipFill>
        <p:spPr>
          <a:xfrm>
            <a:off x="0" y="1020791"/>
            <a:ext cx="9144003" cy="3370967"/>
          </a:xfrm>
          <a:prstGeom prst="rect">
            <a:avLst/>
          </a:prstGeom>
          <a:noFill/>
          <a:ln>
            <a:noFill/>
          </a:ln>
        </p:spPr>
      </p:pic>
      <p:sp>
        <p:nvSpPr>
          <p:cNvPr id="109" name="Google Shape;109;p21"/>
          <p:cNvSpPr txBox="1"/>
          <p:nvPr/>
        </p:nvSpPr>
        <p:spPr>
          <a:xfrm>
            <a:off x="291325" y="4638000"/>
            <a:ext cx="64092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800" i="1">
                <a:solidFill>
                  <a:schemeClr val="lt1"/>
                </a:solidFill>
                <a:latin typeface="Trebuchet MS"/>
                <a:ea typeface="Trebuchet MS"/>
                <a:cs typeface="Trebuchet MS"/>
                <a:sym typeface="Trebuchet MS"/>
              </a:rPr>
              <a:t>Source: “A Public Health Framework For Reducing Health Inequities”, Bay Area Regional Inequities Initiative, 2020.</a:t>
            </a:r>
            <a:endParaRPr sz="1100" i="1">
              <a:solidFill>
                <a:schemeClr val="lt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Structure of the report</a:t>
            </a:r>
            <a:endParaRPr sz="2800"/>
          </a:p>
        </p:txBody>
      </p:sp>
      <p:sp>
        <p:nvSpPr>
          <p:cNvPr id="115" name="Google Shape;115;p22"/>
          <p:cNvSpPr/>
          <p:nvPr/>
        </p:nvSpPr>
        <p:spPr>
          <a:xfrm>
            <a:off x="322425" y="1113125"/>
            <a:ext cx="8490600" cy="406800"/>
          </a:xfrm>
          <a:prstGeom prst="roundRect">
            <a:avLst>
              <a:gd name="adj" fmla="val 16667"/>
            </a:avLst>
          </a:prstGeom>
          <a:solidFill>
            <a:srgbClr val="B3C3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Introduction</a:t>
            </a:r>
            <a:endParaRPr b="1">
              <a:latin typeface="Trebuchet MS"/>
              <a:ea typeface="Trebuchet MS"/>
              <a:cs typeface="Trebuchet MS"/>
              <a:sym typeface="Trebuchet MS"/>
            </a:endParaRPr>
          </a:p>
        </p:txBody>
      </p:sp>
      <p:sp>
        <p:nvSpPr>
          <p:cNvPr id="116" name="Google Shape;116;p22"/>
          <p:cNvSpPr/>
          <p:nvPr/>
        </p:nvSpPr>
        <p:spPr>
          <a:xfrm>
            <a:off x="326700" y="1595638"/>
            <a:ext cx="8490600" cy="406800"/>
          </a:xfrm>
          <a:prstGeom prst="roundRect">
            <a:avLst>
              <a:gd name="adj" fmla="val 16667"/>
            </a:avLst>
          </a:prstGeom>
          <a:solidFill>
            <a:srgbClr val="B3C3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Executive summary</a:t>
            </a:r>
            <a:endParaRPr b="1">
              <a:latin typeface="Trebuchet MS"/>
              <a:ea typeface="Trebuchet MS"/>
              <a:cs typeface="Trebuchet MS"/>
              <a:sym typeface="Trebuchet MS"/>
            </a:endParaRPr>
          </a:p>
        </p:txBody>
      </p:sp>
      <p:sp>
        <p:nvSpPr>
          <p:cNvPr id="117" name="Google Shape;117;p22"/>
          <p:cNvSpPr/>
          <p:nvPr/>
        </p:nvSpPr>
        <p:spPr>
          <a:xfrm>
            <a:off x="326700" y="2078175"/>
            <a:ext cx="8490600" cy="406800"/>
          </a:xfrm>
          <a:prstGeom prst="roundRect">
            <a:avLst>
              <a:gd name="adj" fmla="val 16667"/>
            </a:avLst>
          </a:prstGeom>
          <a:solidFill>
            <a:srgbClr val="B3C3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What’s at stake</a:t>
            </a:r>
            <a:endParaRPr b="1">
              <a:latin typeface="Trebuchet MS"/>
              <a:ea typeface="Trebuchet MS"/>
              <a:cs typeface="Trebuchet MS"/>
              <a:sym typeface="Trebuchet MS"/>
            </a:endParaRPr>
          </a:p>
        </p:txBody>
      </p:sp>
      <p:sp>
        <p:nvSpPr>
          <p:cNvPr id="118" name="Google Shape;118;p22"/>
          <p:cNvSpPr/>
          <p:nvPr/>
        </p:nvSpPr>
        <p:spPr>
          <a:xfrm>
            <a:off x="2448925" y="2560700"/>
            <a:ext cx="6368400" cy="4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Acknowledging strengths, resilience, and progress</a:t>
            </a:r>
            <a:endParaRPr b="1">
              <a:latin typeface="Trebuchet MS"/>
              <a:ea typeface="Trebuchet MS"/>
              <a:cs typeface="Trebuchet MS"/>
              <a:sym typeface="Trebuchet MS"/>
            </a:endParaRPr>
          </a:p>
        </p:txBody>
      </p:sp>
      <p:sp>
        <p:nvSpPr>
          <p:cNvPr id="119" name="Google Shape;119;p22"/>
          <p:cNvSpPr/>
          <p:nvPr/>
        </p:nvSpPr>
        <p:spPr>
          <a:xfrm>
            <a:off x="2448925" y="3043225"/>
            <a:ext cx="6368400" cy="4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Persistent patterns of disparities across life course and many outcomes</a:t>
            </a:r>
            <a:endParaRPr b="1">
              <a:latin typeface="Trebuchet MS"/>
              <a:ea typeface="Trebuchet MS"/>
              <a:cs typeface="Trebuchet MS"/>
              <a:sym typeface="Trebuchet MS"/>
            </a:endParaRPr>
          </a:p>
        </p:txBody>
      </p:sp>
      <p:sp>
        <p:nvSpPr>
          <p:cNvPr id="120" name="Google Shape;120;p22"/>
          <p:cNvSpPr/>
          <p:nvPr/>
        </p:nvSpPr>
        <p:spPr>
          <a:xfrm>
            <a:off x="2448925" y="3525750"/>
            <a:ext cx="6368400" cy="4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Public health focus and investments downstream</a:t>
            </a:r>
            <a:endParaRPr b="1">
              <a:latin typeface="Trebuchet MS"/>
              <a:ea typeface="Trebuchet MS"/>
              <a:cs typeface="Trebuchet MS"/>
              <a:sym typeface="Trebuchet MS"/>
            </a:endParaRPr>
          </a:p>
        </p:txBody>
      </p:sp>
      <p:sp>
        <p:nvSpPr>
          <p:cNvPr id="121" name="Google Shape;121;p22"/>
          <p:cNvSpPr/>
          <p:nvPr/>
        </p:nvSpPr>
        <p:spPr>
          <a:xfrm>
            <a:off x="2448925" y="4008275"/>
            <a:ext cx="6368400" cy="4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Historic missteps of public health in addressing inequity</a:t>
            </a:r>
            <a:endParaRPr b="1">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Structure of the report</a:t>
            </a:r>
            <a:endParaRPr sz="2800"/>
          </a:p>
        </p:txBody>
      </p:sp>
      <p:sp>
        <p:nvSpPr>
          <p:cNvPr id="127" name="Google Shape;127;p23"/>
          <p:cNvSpPr/>
          <p:nvPr/>
        </p:nvSpPr>
        <p:spPr>
          <a:xfrm>
            <a:off x="322425" y="1113125"/>
            <a:ext cx="8490600" cy="406800"/>
          </a:xfrm>
          <a:prstGeom prst="roundRect">
            <a:avLst>
              <a:gd name="adj" fmla="val 16667"/>
            </a:avLst>
          </a:prstGeom>
          <a:solidFill>
            <a:srgbClr val="B3C3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Report framework and guiding principles and questions </a:t>
            </a:r>
            <a:endParaRPr>
              <a:latin typeface="Trebuchet MS"/>
              <a:ea typeface="Trebuchet MS"/>
              <a:cs typeface="Trebuchet MS"/>
              <a:sym typeface="Trebuchet MS"/>
            </a:endParaRPr>
          </a:p>
        </p:txBody>
      </p:sp>
      <p:sp>
        <p:nvSpPr>
          <p:cNvPr id="128" name="Google Shape;128;p23"/>
          <p:cNvSpPr/>
          <p:nvPr/>
        </p:nvSpPr>
        <p:spPr>
          <a:xfrm>
            <a:off x="322425" y="2938913"/>
            <a:ext cx="8490600" cy="406800"/>
          </a:xfrm>
          <a:prstGeom prst="roundRect">
            <a:avLst>
              <a:gd name="adj" fmla="val 16667"/>
            </a:avLst>
          </a:prstGeom>
          <a:solidFill>
            <a:srgbClr val="B3C3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Unique histories of communities of color within Colorado</a:t>
            </a:r>
            <a:endParaRPr b="1">
              <a:latin typeface="Trebuchet MS"/>
              <a:ea typeface="Trebuchet MS"/>
              <a:cs typeface="Trebuchet MS"/>
              <a:sym typeface="Trebuchet MS"/>
            </a:endParaRPr>
          </a:p>
        </p:txBody>
      </p:sp>
      <p:sp>
        <p:nvSpPr>
          <p:cNvPr id="129" name="Google Shape;129;p23"/>
          <p:cNvSpPr/>
          <p:nvPr/>
        </p:nvSpPr>
        <p:spPr>
          <a:xfrm>
            <a:off x="326700" y="3395375"/>
            <a:ext cx="8490600" cy="406800"/>
          </a:xfrm>
          <a:prstGeom prst="roundRect">
            <a:avLst>
              <a:gd name="adj" fmla="val 16667"/>
            </a:avLst>
          </a:prstGeom>
          <a:solidFill>
            <a:srgbClr val="B3C3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Biased policies and practices and how they affect upstream determinants of health</a:t>
            </a:r>
            <a:endParaRPr b="1">
              <a:latin typeface="Trebuchet MS"/>
              <a:ea typeface="Trebuchet MS"/>
              <a:cs typeface="Trebuchet MS"/>
              <a:sym typeface="Trebuchet MS"/>
            </a:endParaRPr>
          </a:p>
        </p:txBody>
      </p:sp>
      <p:sp>
        <p:nvSpPr>
          <p:cNvPr id="130" name="Google Shape;130;p23"/>
          <p:cNvSpPr/>
          <p:nvPr/>
        </p:nvSpPr>
        <p:spPr>
          <a:xfrm>
            <a:off x="2444625" y="1569575"/>
            <a:ext cx="6368400" cy="4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Bay Area Regional Health Inequities Initiative Framework</a:t>
            </a:r>
            <a:endParaRPr b="1">
              <a:latin typeface="Trebuchet MS"/>
              <a:ea typeface="Trebuchet MS"/>
              <a:cs typeface="Trebuchet MS"/>
              <a:sym typeface="Trebuchet MS"/>
            </a:endParaRPr>
          </a:p>
        </p:txBody>
      </p:sp>
      <p:sp>
        <p:nvSpPr>
          <p:cNvPr id="131" name="Google Shape;131;p23"/>
          <p:cNvSpPr/>
          <p:nvPr/>
        </p:nvSpPr>
        <p:spPr>
          <a:xfrm>
            <a:off x="2444625" y="2026025"/>
            <a:ext cx="6368400" cy="4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Race, racism, weathering, and inherited trauma</a:t>
            </a:r>
            <a:endParaRPr b="1">
              <a:latin typeface="Trebuchet MS"/>
              <a:ea typeface="Trebuchet MS"/>
              <a:cs typeface="Trebuchet MS"/>
              <a:sym typeface="Trebuchet MS"/>
            </a:endParaRPr>
          </a:p>
        </p:txBody>
      </p:sp>
      <p:sp>
        <p:nvSpPr>
          <p:cNvPr id="132" name="Google Shape;132;p23"/>
          <p:cNvSpPr/>
          <p:nvPr/>
        </p:nvSpPr>
        <p:spPr>
          <a:xfrm>
            <a:off x="2444625" y="2482475"/>
            <a:ext cx="6368400" cy="4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Limitations of quantitative data</a:t>
            </a:r>
            <a:endParaRPr b="1">
              <a:latin typeface="Trebuchet MS"/>
              <a:ea typeface="Trebuchet MS"/>
              <a:cs typeface="Trebuchet MS"/>
              <a:sym typeface="Trebuchet MS"/>
            </a:endParaRPr>
          </a:p>
        </p:txBody>
      </p:sp>
      <p:sp>
        <p:nvSpPr>
          <p:cNvPr id="133" name="Google Shape;133;p23"/>
          <p:cNvSpPr/>
          <p:nvPr/>
        </p:nvSpPr>
        <p:spPr>
          <a:xfrm>
            <a:off x="326700" y="3851825"/>
            <a:ext cx="8490600" cy="406800"/>
          </a:xfrm>
          <a:prstGeom prst="roundRect">
            <a:avLst>
              <a:gd name="adj" fmla="val 16667"/>
            </a:avLst>
          </a:prstGeom>
          <a:solidFill>
            <a:srgbClr val="B3C3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How upstream determinants connect to risk and protective behaviors and health outcomes</a:t>
            </a:r>
            <a:endParaRPr b="1">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242825" y="13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Structure of the report</a:t>
            </a:r>
            <a:endParaRPr sz="2800"/>
          </a:p>
        </p:txBody>
      </p:sp>
      <p:sp>
        <p:nvSpPr>
          <p:cNvPr id="139" name="Google Shape;139;p24"/>
          <p:cNvSpPr/>
          <p:nvPr/>
        </p:nvSpPr>
        <p:spPr>
          <a:xfrm>
            <a:off x="322425" y="1113125"/>
            <a:ext cx="8490600" cy="406800"/>
          </a:xfrm>
          <a:prstGeom prst="roundRect">
            <a:avLst>
              <a:gd name="adj" fmla="val 16667"/>
            </a:avLst>
          </a:prstGeom>
          <a:solidFill>
            <a:srgbClr val="B3C3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The landscape of the upstream determinants of health in Colorado</a:t>
            </a:r>
            <a:endParaRPr>
              <a:latin typeface="Trebuchet MS"/>
              <a:ea typeface="Trebuchet MS"/>
              <a:cs typeface="Trebuchet MS"/>
              <a:sym typeface="Trebuchet MS"/>
            </a:endParaRPr>
          </a:p>
        </p:txBody>
      </p:sp>
      <p:sp>
        <p:nvSpPr>
          <p:cNvPr id="140" name="Google Shape;140;p24"/>
          <p:cNvSpPr/>
          <p:nvPr/>
        </p:nvSpPr>
        <p:spPr>
          <a:xfrm>
            <a:off x="322425" y="1569563"/>
            <a:ext cx="8490600" cy="406800"/>
          </a:xfrm>
          <a:prstGeom prst="roundRect">
            <a:avLst>
              <a:gd name="adj" fmla="val 16667"/>
            </a:avLst>
          </a:prstGeom>
          <a:solidFill>
            <a:srgbClr val="B3C3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Intersectionality</a:t>
            </a:r>
            <a:endParaRPr b="1">
              <a:latin typeface="Trebuchet MS"/>
              <a:ea typeface="Trebuchet MS"/>
              <a:cs typeface="Trebuchet MS"/>
              <a:sym typeface="Trebuchet MS"/>
            </a:endParaRPr>
          </a:p>
        </p:txBody>
      </p:sp>
      <p:sp>
        <p:nvSpPr>
          <p:cNvPr id="141" name="Google Shape;141;p24"/>
          <p:cNvSpPr/>
          <p:nvPr/>
        </p:nvSpPr>
        <p:spPr>
          <a:xfrm>
            <a:off x="326700" y="2026025"/>
            <a:ext cx="8490600" cy="406800"/>
          </a:xfrm>
          <a:prstGeom prst="roundRect">
            <a:avLst>
              <a:gd name="adj" fmla="val 16667"/>
            </a:avLst>
          </a:prstGeom>
          <a:solidFill>
            <a:srgbClr val="B3C3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Tying health outcomes back to the upstream determinants of health</a:t>
            </a:r>
            <a:endParaRPr b="1">
              <a:latin typeface="Trebuchet MS"/>
              <a:ea typeface="Trebuchet MS"/>
              <a:cs typeface="Trebuchet MS"/>
              <a:sym typeface="Trebuchet MS"/>
            </a:endParaRPr>
          </a:p>
        </p:txBody>
      </p:sp>
      <p:sp>
        <p:nvSpPr>
          <p:cNvPr id="142" name="Google Shape;142;p24"/>
          <p:cNvSpPr/>
          <p:nvPr/>
        </p:nvSpPr>
        <p:spPr>
          <a:xfrm>
            <a:off x="2448900" y="2938925"/>
            <a:ext cx="6368400" cy="4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Promising policies and programs</a:t>
            </a:r>
            <a:endParaRPr b="1">
              <a:latin typeface="Trebuchet MS"/>
              <a:ea typeface="Trebuchet MS"/>
              <a:cs typeface="Trebuchet MS"/>
              <a:sym typeface="Trebuchet MS"/>
            </a:endParaRPr>
          </a:p>
        </p:txBody>
      </p:sp>
      <p:sp>
        <p:nvSpPr>
          <p:cNvPr id="143" name="Google Shape;143;p24"/>
          <p:cNvSpPr/>
          <p:nvPr/>
        </p:nvSpPr>
        <p:spPr>
          <a:xfrm>
            <a:off x="326700" y="2482475"/>
            <a:ext cx="8490600" cy="406800"/>
          </a:xfrm>
          <a:prstGeom prst="roundRect">
            <a:avLst>
              <a:gd name="adj" fmla="val 16667"/>
            </a:avLst>
          </a:prstGeom>
          <a:solidFill>
            <a:srgbClr val="B3C3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A call to action</a:t>
            </a:r>
            <a:endParaRPr b="1">
              <a:latin typeface="Trebuchet MS"/>
              <a:ea typeface="Trebuchet MS"/>
              <a:cs typeface="Trebuchet MS"/>
              <a:sym typeface="Trebuchet MS"/>
            </a:endParaRPr>
          </a:p>
        </p:txBody>
      </p:sp>
      <p:sp>
        <p:nvSpPr>
          <p:cNvPr id="144" name="Google Shape;144;p24"/>
          <p:cNvSpPr/>
          <p:nvPr/>
        </p:nvSpPr>
        <p:spPr>
          <a:xfrm>
            <a:off x="2448900" y="3395375"/>
            <a:ext cx="6368400" cy="4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Recommendations</a:t>
            </a:r>
            <a:endParaRPr b="1">
              <a:latin typeface="Trebuchet MS"/>
              <a:ea typeface="Trebuchet MS"/>
              <a:cs typeface="Trebuchet MS"/>
              <a:sym typeface="Trebuchet MS"/>
            </a:endParaRPr>
          </a:p>
        </p:txBody>
      </p:sp>
      <p:sp>
        <p:nvSpPr>
          <p:cNvPr id="145" name="Google Shape;145;p24"/>
          <p:cNvSpPr/>
          <p:nvPr/>
        </p:nvSpPr>
        <p:spPr>
          <a:xfrm>
            <a:off x="2448900" y="3851825"/>
            <a:ext cx="6368400" cy="4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Trebuchet MS"/>
                <a:ea typeface="Trebuchet MS"/>
                <a:cs typeface="Trebuchet MS"/>
                <a:sym typeface="Trebuchet MS"/>
              </a:rPr>
              <a:t>Next steps: strategic planning</a:t>
            </a:r>
            <a:endParaRPr b="1">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1288</Words>
  <Application>Microsoft Office PowerPoint</Application>
  <PresentationFormat>On-screen Show (16:9)</PresentationFormat>
  <Paragraphs>167</Paragraphs>
  <Slides>17</Slides>
  <Notes>17</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Trebuchet MS</vt:lpstr>
      <vt:lpstr>Arial</vt:lpstr>
      <vt:lpstr>Slabo 13px</vt:lpstr>
      <vt:lpstr>Candara Light</vt:lpstr>
      <vt:lpstr>Simple Light</vt:lpstr>
      <vt:lpstr>Simple Light</vt:lpstr>
      <vt:lpstr>PowerPoint Presentation</vt:lpstr>
      <vt:lpstr>CDPHE’s dedication to equity</vt:lpstr>
      <vt:lpstr>Racism is a public health crisis</vt:lpstr>
      <vt:lpstr>SB21-181 - Equity Strategic Plan to Address Health Disparities</vt:lpstr>
      <vt:lpstr>State agencies represented on HEC</vt:lpstr>
      <vt:lpstr>Conceptual framework for the reports </vt:lpstr>
      <vt:lpstr>Structure of the report</vt:lpstr>
      <vt:lpstr>Structure of the report</vt:lpstr>
      <vt:lpstr>Structure of the report</vt:lpstr>
      <vt:lpstr>Health outcomes highlighted in the report</vt:lpstr>
      <vt:lpstr>Upstream determinants: physical environment</vt:lpstr>
      <vt:lpstr>Upstream determinants: economic environment</vt:lpstr>
      <vt:lpstr>Upstream determinants: service environment</vt:lpstr>
      <vt:lpstr>Upstream determinants: social environment</vt:lpstr>
      <vt:lpstr>Inequities in our data systems</vt:lpstr>
      <vt:lpstr>The importance of story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Sheila</dc:creator>
  <cp:lastModifiedBy>Andrea Wilkins</cp:lastModifiedBy>
  <cp:revision>5</cp:revision>
  <cp:lastPrinted>2022-05-09T15:36:58Z</cp:lastPrinted>
  <dcterms:modified xsi:type="dcterms:W3CDTF">2022-05-10T18:56:02Z</dcterms:modified>
</cp:coreProperties>
</file>